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310" r:id="rId2"/>
    <p:sldId id="498" r:id="rId3"/>
    <p:sldId id="516" r:id="rId4"/>
    <p:sldId id="376" r:id="rId5"/>
    <p:sldId id="514" r:id="rId6"/>
    <p:sldId id="515" r:id="rId7"/>
    <p:sldId id="511" r:id="rId8"/>
    <p:sldId id="513" r:id="rId9"/>
    <p:sldId id="471" r:id="rId10"/>
    <p:sldId id="472" r:id="rId11"/>
    <p:sldId id="552" r:id="rId12"/>
    <p:sldId id="554" r:id="rId13"/>
    <p:sldId id="555" r:id="rId14"/>
    <p:sldId id="560" r:id="rId15"/>
    <p:sldId id="556" r:id="rId16"/>
    <p:sldId id="557" r:id="rId17"/>
    <p:sldId id="558" r:id="rId18"/>
    <p:sldId id="559" r:id="rId19"/>
    <p:sldId id="500" r:id="rId20"/>
    <p:sldId id="551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AEC717"/>
    <a:srgbClr val="003399"/>
    <a:srgbClr val="000000"/>
    <a:srgbClr val="99FF99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67" autoAdjust="0"/>
    <p:restoredTop sz="86357" autoAdjust="0"/>
  </p:normalViewPr>
  <p:slideViewPr>
    <p:cSldViewPr>
      <p:cViewPr varScale="1">
        <p:scale>
          <a:sx n="80" d="100"/>
          <a:sy n="80" d="100"/>
        </p:scale>
        <p:origin x="-100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31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9B8661-5B53-47E6-ADA8-3A915AF1F8EA}" type="datetimeFigureOut">
              <a:rPr lang="en-US" smtClean="0"/>
              <a:t>2/24/17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F52E81-0B0D-4FBF-AEA2-60F66C9FC8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9490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F83684-A409-4B64-A109-7E4E50F8C0E8}" type="datetimeFigureOut">
              <a:rPr lang="en-US" smtClean="0"/>
              <a:t>2/24/17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E3D584-4808-47CB-AF56-C13F47ECB6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0453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3D584-4808-47CB-AF56-C13F47ECB67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6205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June 2012</a:t>
            </a:r>
            <a:r>
              <a:rPr lang="en-US" baseline="0" dirty="0"/>
              <a:t> – </a:t>
            </a:r>
            <a:r>
              <a:rPr lang="en-US" baseline="0" dirty="0" err="1"/>
              <a:t>derecho</a:t>
            </a:r>
            <a:r>
              <a:rPr lang="en-US" baseline="0" dirty="0"/>
              <a:t> event across great lakes through to mid-</a:t>
            </a:r>
            <a:r>
              <a:rPr lang="en-US" baseline="0" dirty="0" err="1"/>
              <a:t>atlantic</a:t>
            </a:r>
            <a:r>
              <a:rPr lang="en-US" baseline="0" dirty="0"/>
              <a:t> stressed the urgency of driving towards a – a lot of ad-hoc solutions generated from that event formed the foundation of processes that led to some of the products and services developed.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3D584-4808-47CB-AF56-C13F47ECB67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7628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Key Points:</a:t>
            </a:r>
          </a:p>
          <a:p>
            <a:endParaRPr lang="en-US" dirty="0"/>
          </a:p>
          <a:p>
            <a:pPr marL="228600" indent="-228600">
              <a:buAutoNum type="arabicParenR"/>
            </a:pPr>
            <a:r>
              <a:rPr lang="en-US" dirty="0"/>
              <a:t>EC3 &amp; FWG provide mechanism</a:t>
            </a:r>
            <a:r>
              <a:rPr lang="en-US" baseline="0" dirty="0"/>
              <a:t> the synchronizes “regional” activities between public and private sectors</a:t>
            </a:r>
          </a:p>
          <a:p>
            <a:pPr marL="228600" indent="-228600">
              <a:buAutoNum type="arabicParenR"/>
            </a:pPr>
            <a:r>
              <a:rPr lang="en-US" baseline="0" dirty="0"/>
              <a:t>EC3 &amp; FWG leverages private sector capability to expedite recovery process</a:t>
            </a:r>
          </a:p>
          <a:p>
            <a:pPr marL="228600" indent="-228600">
              <a:buAutoNum type="arabicParenR"/>
            </a:pPr>
            <a:endParaRPr lang="en-US" baseline="0" dirty="0"/>
          </a:p>
          <a:p>
            <a:pPr marL="228600" indent="-228600">
              <a:buAutoNum type="arabicParenR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E12FBC-2A04-4B64-9C66-6C4F3E4BDAE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609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Key Points:</a:t>
            </a:r>
          </a:p>
          <a:p>
            <a:endParaRPr lang="en-US" dirty="0"/>
          </a:p>
          <a:p>
            <a:pPr marL="228600" indent="-228600">
              <a:buAutoNum type="arabicParenR"/>
            </a:pPr>
            <a:r>
              <a:rPr lang="en-US" dirty="0"/>
              <a:t>EC3 &amp; FWG provide mechanism</a:t>
            </a:r>
            <a:r>
              <a:rPr lang="en-US" baseline="0" dirty="0"/>
              <a:t> the synchronizes “regional” activities between public and private sectors</a:t>
            </a:r>
          </a:p>
          <a:p>
            <a:pPr marL="228600" indent="-228600">
              <a:buAutoNum type="arabicParenR"/>
            </a:pPr>
            <a:r>
              <a:rPr lang="en-US" baseline="0" dirty="0"/>
              <a:t>EC3 &amp; FWG leverages private sector capability to expedite recovery process</a:t>
            </a:r>
          </a:p>
          <a:p>
            <a:pPr marL="228600" indent="-228600">
              <a:buAutoNum type="arabicParenR"/>
            </a:pPr>
            <a:endParaRPr lang="en-US" baseline="0" dirty="0"/>
          </a:p>
          <a:p>
            <a:pPr marL="228600" indent="-228600">
              <a:buAutoNum type="arabicParenR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E12FBC-2A04-4B64-9C66-6C4F3E4BDAE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2144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After surveying the original FRGW members, these </a:t>
            </a:r>
            <a:r>
              <a:rPr lang="en-US" dirty="0" err="1"/>
              <a:t>ar</a:t>
            </a:r>
            <a:r>
              <a:rPr lang="en-US" dirty="0"/>
              <a:t> the chokepoints we focus 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3D584-4808-47CB-AF56-C13F47ECB67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2992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3D584-4808-47CB-AF56-C13F47ECB67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945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2130425"/>
            <a:ext cx="71628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6758-9B2D-4ECD-BA1B-930048794E0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r>
              <a:rPr lang="en-US"/>
              <a:t>1/6/2016</a:t>
            </a:r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/>
              <a:t>2016 Fleet Response Working Group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453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1/6/2016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2016 Fleet Response Working Group Overview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6758-9B2D-4ECD-BA1B-930048794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867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1/6/2016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2016 Fleet Response Working Group Overview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6758-9B2D-4ECD-BA1B-930048794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420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8486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143000"/>
            <a:ext cx="7848600" cy="51816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373121"/>
            <a:ext cx="2133600" cy="365125"/>
          </a:xfrm>
        </p:spPr>
        <p:txBody>
          <a:bodyPr/>
          <a:lstStyle/>
          <a:p>
            <a:fld id="{A1C56758-9B2D-4ECD-BA1B-930048794E0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/>
              <a:t>2016 Fleet Response Working Group Overview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0475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1/6/2016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975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6758-9B2D-4ECD-BA1B-930048794E0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/>
              <a:t>2016 Fleet Response Working Group Overview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24600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1/6/2016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69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8486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143000"/>
            <a:ext cx="36576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73980" y="1143000"/>
            <a:ext cx="381762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6758-9B2D-4ECD-BA1B-930048794E0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1/6/2016</a:t>
            </a:r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/>
              <a:t>2016 Fleet Response Working Group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188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848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143000"/>
            <a:ext cx="3886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1782762"/>
            <a:ext cx="3886200" cy="45418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57800" y="1143000"/>
            <a:ext cx="388620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57801" y="1782762"/>
            <a:ext cx="3886200" cy="45418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6758-9B2D-4ECD-BA1B-930048794E0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r>
              <a:rPr lang="en-US"/>
              <a:t>1/6/2016</a:t>
            </a:r>
            <a:endParaRPr lang="en-US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/>
              <a:t>2016 Fleet Response Working Group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28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8486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6758-9B2D-4ECD-BA1B-930048794E0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r>
              <a:rPr lang="en-US"/>
              <a:t>1/6/2016</a:t>
            </a:r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/>
              <a:t>2016 Fleet Response Working Group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106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2133600" cy="365125"/>
          </a:xfrm>
        </p:spPr>
        <p:txBody>
          <a:bodyPr/>
          <a:lstStyle/>
          <a:p>
            <a:fld id="{A1C56758-9B2D-4ECD-BA1B-930048794E0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r>
              <a:rPr lang="en-US"/>
              <a:t>1/6/2016</a:t>
            </a:r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/>
              <a:t>2016 Fleet Response Working Group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586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1/6/2016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2016 Fleet Response Working Group Overview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6758-9B2D-4ECD-BA1B-930048794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129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1/6/2016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2016 Fleet Response Working Group Overview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6758-9B2D-4ECD-BA1B-930048794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29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8653" y="0"/>
            <a:ext cx="7835347" cy="1143000"/>
          </a:xfrm>
          <a:prstGeom prst="rect">
            <a:avLst/>
          </a:prstGeom>
          <a:effectLst>
            <a:outerShdw blurRad="12700" dist="25400" dir="3600000" algn="ctr" rotWithShape="0">
              <a:srgbClr val="00B050"/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166018"/>
            <a:ext cx="7848600" cy="5691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900" kern="120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A1C56758-9B2D-4ECD-BA1B-930048794E0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383" y="0"/>
            <a:ext cx="134178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-53008" y="0"/>
            <a:ext cx="1361661" cy="6858000"/>
          </a:xfrm>
          <a:prstGeom prst="rect">
            <a:avLst/>
          </a:prstGeom>
          <a:solidFill>
            <a:srgbClr val="99FF99">
              <a:alpha val="4745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78" y="152400"/>
            <a:ext cx="962025" cy="962025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 rot="16200000">
            <a:off x="-1028771" y="5490361"/>
            <a:ext cx="24582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www.fleetresponse.org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569075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1/6/2016</a:t>
            </a:r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124200" y="6569075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9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2016 Fleet Response Working Group Overview</a:t>
            </a:r>
          </a:p>
        </p:txBody>
      </p:sp>
    </p:spTree>
    <p:extLst>
      <p:ext uri="{BB962C8B-B14F-4D97-AF65-F5344CB8AC3E}">
        <p14:creationId xmlns:p14="http://schemas.microsoft.com/office/powerpoint/2010/main" val="3867849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000000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hcusa.org/" TargetMode="External"/><Relationship Id="rId4" Type="http://schemas.openxmlformats.org/officeDocument/2006/relationships/hyperlink" Target="http://www.fleetresponse.org/" TargetMode="External"/><Relationship Id="rId5" Type="http://schemas.openxmlformats.org/officeDocument/2006/relationships/hyperlink" Target="http://www.fleetcyberid.org/" TargetMode="External"/><Relationship Id="rId6" Type="http://schemas.openxmlformats.org/officeDocument/2006/relationships/hyperlink" Target="http://www.fleetresponse.org/resources/fleet-wg-reports/2014-annual-report/" TargetMode="External"/><Relationship Id="rId7" Type="http://schemas.openxmlformats.org/officeDocument/2006/relationships/hyperlink" Target="mailto:shanerjl@comcast.net" TargetMode="External"/><Relationship Id="rId8" Type="http://schemas.openxmlformats.org/officeDocument/2006/relationships/hyperlink" Target="mailto:tom.moran@ahcusa.org" TargetMode="External"/><Relationship Id="rId9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6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jpeg"/><Relationship Id="rId5" Type="http://schemas.openxmlformats.org/officeDocument/2006/relationships/image" Target="../media/image13.png"/><Relationship Id="rId6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1612" y="-264017"/>
            <a:ext cx="7162800" cy="1470025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sz="6000" dirty="0"/>
              <a:t>Overview</a:t>
            </a:r>
            <a:r>
              <a:rPr lang="en-US" sz="3600" b="0" i="1" dirty="0"/>
              <a:t/>
            </a:r>
            <a:br>
              <a:rPr lang="en-US" sz="3600" b="0" i="1" dirty="0"/>
            </a:br>
            <a:r>
              <a:rPr lang="en-US" sz="3600" b="0" i="1" dirty="0"/>
              <a:t>1/11/2017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1600200"/>
            <a:ext cx="3300412" cy="33004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86000" y="4900612"/>
            <a:ext cx="59959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Welcome to a briefing to the ESIP Federation Meeting from the All Hazards Consortium (AHC) and its Multi-State Fleet Response Working Group (FRWG) to review fleet movement and information sharing initiatives to support the expediting of power and supply chain movement across state lines. 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97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-228600"/>
            <a:ext cx="7378147" cy="1143000"/>
          </a:xfrm>
          <a:effectLst>
            <a:outerShdw blurRad="12700" dist="25400" dir="3600000" algn="ctr" rotWithShape="0">
              <a:srgbClr val="00B050"/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Multi-Sector Areas of Focus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593" y="647700"/>
            <a:ext cx="8382000" cy="6134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1447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1/6/2016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2819400" y="6356350"/>
            <a:ext cx="34290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2016 Fleet Response Working Group Overview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6758-9B2D-4ECD-BA1B-930048794E0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9177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Testbed Project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/>
              <a:t>Problem Statement</a:t>
            </a:r>
          </a:p>
          <a:p>
            <a:pPr lvl="1"/>
            <a:r>
              <a:rPr lang="en-US" dirty="0"/>
              <a:t>During large, regional storms/disasters, getting reliable situational awareness and information is difficult. Decision makers needs the big picture. Government cannot assist private sector if they don’t know what is going on. </a:t>
            </a:r>
          </a:p>
          <a:p>
            <a:pPr lvl="0"/>
            <a:r>
              <a:rPr lang="en-US" dirty="0"/>
              <a:t>Solution</a:t>
            </a:r>
          </a:p>
          <a:p>
            <a:pPr lvl="1"/>
            <a:r>
              <a:rPr lang="en-US" dirty="0"/>
              <a:t>Create visual, real-time mechanism to view and collaborate during a regional disaster</a:t>
            </a:r>
          </a:p>
          <a:p>
            <a:pPr lvl="1"/>
            <a:r>
              <a:rPr lang="en-US" dirty="0"/>
              <a:t>Merge information from disparate sources &amp; in different formats to provide decision makers a simple view of the big picture so they can make decisions faster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6758-9B2D-4ECD-BA1B-930048794E03}" type="slidenum">
              <a:rPr lang="en-US" smtClean="0"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2016 Fleet Response Working Group Overview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1/6/2016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3367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02972"/>
            <a:ext cx="7848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Geo-Collaboration of Data</a:t>
            </a:r>
            <a:br>
              <a:rPr lang="en-US" dirty="0"/>
            </a:br>
            <a:r>
              <a:rPr lang="en-US" sz="3100" i="1" dirty="0"/>
              <a:t>For Faster Decision Making &amp; Situational Awareness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600200"/>
            <a:ext cx="7009595" cy="4714907"/>
          </a:xfrm>
        </p:spPr>
      </p:pic>
      <p:cxnSp>
        <p:nvCxnSpPr>
          <p:cNvPr id="10" name="Straight Arrow Connector 9"/>
          <p:cNvCxnSpPr/>
          <p:nvPr/>
        </p:nvCxnSpPr>
        <p:spPr>
          <a:xfrm flipH="1" flipV="1">
            <a:off x="7848601" y="2963872"/>
            <a:ext cx="61787" cy="87181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5685064" y="5096773"/>
            <a:ext cx="1131309" cy="47259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5" idx="3"/>
          </p:cNvCxnSpPr>
          <p:nvPr/>
        </p:nvCxnSpPr>
        <p:spPr>
          <a:xfrm>
            <a:off x="2908651" y="2617623"/>
            <a:ext cx="1282349" cy="21323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100666" y="4067299"/>
            <a:ext cx="690715" cy="21751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137001" y="2271374"/>
            <a:ext cx="1771650" cy="692497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350" dirty="0"/>
              <a:t>Live NOAA Weather Map Info</a:t>
            </a:r>
          </a:p>
          <a:p>
            <a:pPr algn="ctr"/>
            <a:r>
              <a:rPr lang="en-US" sz="1200" i="1" dirty="0">
                <a:solidFill>
                  <a:srgbClr val="0070C0"/>
                </a:solidFill>
              </a:rPr>
              <a:t>(Public Information)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24562" y="3834690"/>
            <a:ext cx="1771650" cy="900246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350" dirty="0"/>
              <a:t>Live Updates from FLEET-HELP DESK and FRWG Members</a:t>
            </a:r>
          </a:p>
          <a:p>
            <a:pPr algn="ctr"/>
            <a:r>
              <a:rPr lang="en-US" sz="1200" i="1" dirty="0">
                <a:solidFill>
                  <a:srgbClr val="0070C0"/>
                </a:solidFill>
              </a:rPr>
              <a:t>(Private Information)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685744" y="4911496"/>
            <a:ext cx="2351314" cy="1315745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350" dirty="0"/>
              <a:t>Live Open/Closed Status of Private Sector Businesses Who Supply Essential Services for Fuel, Food, Hotels and Pharmacies</a:t>
            </a:r>
          </a:p>
          <a:p>
            <a:pPr algn="ctr"/>
            <a:r>
              <a:rPr lang="en-US" sz="1200" i="1" dirty="0">
                <a:solidFill>
                  <a:srgbClr val="0070C0"/>
                </a:solidFill>
              </a:rPr>
              <a:t>(Private Information)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3593" y="3573957"/>
            <a:ext cx="1771650" cy="900246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350" dirty="0"/>
              <a:t>State Emergency Declarations &amp; Waiver Info</a:t>
            </a:r>
          </a:p>
          <a:p>
            <a:pPr algn="ctr"/>
            <a:r>
              <a:rPr lang="en-US" sz="1200" i="1" dirty="0">
                <a:solidFill>
                  <a:srgbClr val="0070C0"/>
                </a:solidFill>
              </a:rPr>
              <a:t>(Public Information)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2590800" y="4847992"/>
            <a:ext cx="1807556" cy="68642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2705101" y="5648714"/>
            <a:ext cx="789478" cy="23505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013051" y="5084291"/>
            <a:ext cx="1771650" cy="692497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350" dirty="0"/>
              <a:t>Electric Sector Fleet Movement Info</a:t>
            </a:r>
          </a:p>
          <a:p>
            <a:pPr algn="ctr"/>
            <a:r>
              <a:rPr lang="en-US" sz="1200" i="1" dirty="0">
                <a:solidFill>
                  <a:srgbClr val="0070C0"/>
                </a:solidFill>
              </a:rPr>
              <a:t>(Private Information)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09700" y="6429407"/>
            <a:ext cx="76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Merging  Private Sector Sensitive &amp; Non-Sensitive Date In A Single Environment</a:t>
            </a:r>
          </a:p>
        </p:txBody>
      </p:sp>
    </p:spTree>
    <p:extLst>
      <p:ext uri="{BB962C8B-B14F-4D97-AF65-F5344CB8AC3E}">
        <p14:creationId xmlns:p14="http://schemas.microsoft.com/office/powerpoint/2010/main" val="660940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547" y="1524000"/>
            <a:ext cx="8756906" cy="39624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6758-9B2D-4ECD-BA1B-930048794E03}" type="slidenum">
              <a:rPr lang="en-US" smtClean="0"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2016 Fleet Response Working Group Overview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1/6/2016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0073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40146" y="-344244"/>
            <a:ext cx="7772400" cy="2387600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Improving Resiliency w/Better Data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1880995" y="2330435"/>
            <a:ext cx="5625228" cy="2969874"/>
            <a:chOff x="2446577" y="3227394"/>
            <a:chExt cx="5625228" cy="2969874"/>
          </a:xfrm>
        </p:grpSpPr>
        <p:sp>
          <p:nvSpPr>
            <p:cNvPr id="8" name="TextBox 7"/>
            <p:cNvSpPr txBox="1"/>
            <p:nvPr/>
          </p:nvSpPr>
          <p:spPr>
            <a:xfrm>
              <a:off x="2915556" y="5858714"/>
              <a:ext cx="483044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Data   Driven   Decision   Making</a:t>
              </a: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20581" y="4300834"/>
              <a:ext cx="2880402" cy="1803062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8085888" lon="1996945" rev="19638691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</p:spPr>
        </p:pic>
        <p:sp>
          <p:nvSpPr>
            <p:cNvPr id="10" name="Oval 9"/>
            <p:cNvSpPr/>
            <p:nvPr/>
          </p:nvSpPr>
          <p:spPr>
            <a:xfrm>
              <a:off x="3980723" y="4120146"/>
              <a:ext cx="3785167" cy="1380477"/>
            </a:xfrm>
            <a:prstGeom prst="ellipse">
              <a:avLst/>
            </a:prstGeom>
            <a:solidFill>
              <a:srgbClr val="00B0F0">
                <a:alpha val="36863"/>
              </a:srgbClr>
            </a:solidFill>
            <a:scene3d>
              <a:camera prst="orthographicFront">
                <a:rot lat="18599993" lon="21599960" rev="21299999"/>
              </a:camera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601252">
              <a:off x="4577856" y="3912752"/>
              <a:ext cx="2791896" cy="1554055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8085888" lon="1996945" rev="20238691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</p:spPr>
        </p:pic>
        <p:sp>
          <p:nvSpPr>
            <p:cNvPr id="12" name="Oval 11"/>
            <p:cNvSpPr/>
            <p:nvPr/>
          </p:nvSpPr>
          <p:spPr>
            <a:xfrm>
              <a:off x="4286638" y="3582517"/>
              <a:ext cx="3785167" cy="1380477"/>
            </a:xfrm>
            <a:prstGeom prst="ellipse">
              <a:avLst/>
            </a:prstGeom>
            <a:solidFill>
              <a:srgbClr val="00B0F0">
                <a:alpha val="36863"/>
              </a:srgbClr>
            </a:solidFill>
            <a:scene3d>
              <a:camera prst="orthographicFront">
                <a:rot lat="18599993" lon="21599960" rev="21299999"/>
              </a:camera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22" t="11945" r="11236" b="21682"/>
            <a:stretch/>
          </p:blipFill>
          <p:spPr>
            <a:xfrm>
              <a:off x="4949916" y="3227394"/>
              <a:ext cx="2873257" cy="146238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8085888" lon="1996945" rev="19638691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</p:spPr>
        </p:pic>
        <p:grpSp>
          <p:nvGrpSpPr>
            <p:cNvPr id="14" name="Group 13"/>
            <p:cNvGrpSpPr/>
            <p:nvPr/>
          </p:nvGrpSpPr>
          <p:grpSpPr>
            <a:xfrm rot="20705000">
              <a:off x="2446577" y="3700696"/>
              <a:ext cx="3050745" cy="1978167"/>
              <a:chOff x="2689123" y="3941526"/>
              <a:chExt cx="2163097" cy="1446551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2689123" y="3941527"/>
                <a:ext cx="845574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800" i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3097162" y="3941527"/>
                <a:ext cx="845574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800" i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D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3623187" y="3941526"/>
                <a:ext cx="1229033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8800"/>
                </a:lvl1pPr>
              </a:lstStyle>
              <a:p>
                <a:r>
                  <a:rPr lang="en-US" i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</a:t>
                </a:r>
              </a:p>
            </p:txBody>
          </p:sp>
        </p:grpSp>
      </p:grpSp>
      <p:sp>
        <p:nvSpPr>
          <p:cNvPr id="4" name="Rectangle 3"/>
          <p:cNvSpPr/>
          <p:nvPr/>
        </p:nvSpPr>
        <p:spPr>
          <a:xfrm>
            <a:off x="1899684" y="2551814"/>
            <a:ext cx="5741581" cy="2849526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6735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8357" y="87880"/>
            <a:ext cx="7506931" cy="890315"/>
          </a:xfrm>
        </p:spPr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Solution Methodology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1/26/2017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Data Driven Decision Making Workshop - 3DM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1265-CC9C-4248-B6A1-F551EE530367}" type="slidenum">
              <a:rPr lang="en-US" smtClean="0"/>
              <a:t>15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110559" y="5686879"/>
            <a:ext cx="5539563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Federal Agency, Research Data Sources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10559" y="5021819"/>
            <a:ext cx="5539563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Data Sets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10559" y="4356759"/>
            <a:ext cx="5539563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Sector Use Cases</a:t>
            </a:r>
          </a:p>
        </p:txBody>
      </p:sp>
      <p:sp>
        <p:nvSpPr>
          <p:cNvPr id="10" name="Arrow: Right 9"/>
          <p:cNvSpPr/>
          <p:nvPr/>
        </p:nvSpPr>
        <p:spPr>
          <a:xfrm rot="16200000">
            <a:off x="6194347" y="3401889"/>
            <a:ext cx="4642008" cy="6636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021515" y="1190214"/>
            <a:ext cx="2327202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Government Decisions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26775" y="1190214"/>
            <a:ext cx="2940345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Private Sector Decisions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822030" y="3437075"/>
            <a:ext cx="4113689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Decision Support Technology Viewers</a:t>
            </a:r>
          </a:p>
        </p:txBody>
      </p:sp>
      <p:cxnSp>
        <p:nvCxnSpPr>
          <p:cNvPr id="16" name="Straight Connector 15"/>
          <p:cNvCxnSpPr>
            <a:stCxn id="12" idx="2"/>
          </p:cNvCxnSpPr>
          <p:nvPr/>
        </p:nvCxnSpPr>
        <p:spPr>
          <a:xfrm flipH="1">
            <a:off x="4837814" y="1559546"/>
            <a:ext cx="1759134" cy="5669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11" idx="2"/>
          </p:cNvCxnSpPr>
          <p:nvPr/>
        </p:nvCxnSpPr>
        <p:spPr>
          <a:xfrm flipH="1" flipV="1">
            <a:off x="3185116" y="1559546"/>
            <a:ext cx="1658442" cy="556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22" t="11945" r="11236" b="21682"/>
          <a:stretch/>
        </p:blipFill>
        <p:spPr>
          <a:xfrm>
            <a:off x="2966488" y="1626170"/>
            <a:ext cx="3742651" cy="19645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8478497" lon="2254221" rev="19794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cxnSp>
        <p:nvCxnSpPr>
          <p:cNvPr id="20" name="Straight Connector 19"/>
          <p:cNvCxnSpPr>
            <a:stCxn id="7" idx="0"/>
            <a:endCxn id="8" idx="2"/>
          </p:cNvCxnSpPr>
          <p:nvPr/>
        </p:nvCxnSpPr>
        <p:spPr>
          <a:xfrm flipV="1">
            <a:off x="4880341" y="5391151"/>
            <a:ext cx="0" cy="2957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8" idx="0"/>
            <a:endCxn id="9" idx="2"/>
          </p:cNvCxnSpPr>
          <p:nvPr/>
        </p:nvCxnSpPr>
        <p:spPr>
          <a:xfrm flipV="1">
            <a:off x="4880341" y="4726091"/>
            <a:ext cx="0" cy="2957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9" idx="0"/>
            <a:endCxn id="14" idx="2"/>
          </p:cNvCxnSpPr>
          <p:nvPr/>
        </p:nvCxnSpPr>
        <p:spPr>
          <a:xfrm flipH="1" flipV="1">
            <a:off x="4878875" y="3806407"/>
            <a:ext cx="1466" cy="5503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06731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8357" y="87880"/>
            <a:ext cx="7506931" cy="890315"/>
          </a:xfrm>
        </p:spPr>
        <p:txBody>
          <a:bodyPr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 Case Methodology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1/26/2017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Data Driven Decision Making Workshop - 3DM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1265-CC9C-4248-B6A1-F551EE530367}" type="slidenum">
              <a:rPr lang="en-US" smtClean="0"/>
              <a:t>16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746313" y="2357155"/>
            <a:ext cx="5936637" cy="73866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SECTORS</a:t>
            </a:r>
          </a:p>
          <a:p>
            <a:pPr algn="ctr"/>
            <a:endParaRPr lang="en-US" dirty="0"/>
          </a:p>
        </p:txBody>
      </p:sp>
      <p:sp>
        <p:nvSpPr>
          <p:cNvPr id="10" name="Arrow: Right 9"/>
          <p:cNvSpPr/>
          <p:nvPr/>
        </p:nvSpPr>
        <p:spPr>
          <a:xfrm rot="16200000">
            <a:off x="6194347" y="3401889"/>
            <a:ext cx="4642008" cy="6636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3412561" y="923456"/>
            <a:ext cx="2709846" cy="1221143"/>
            <a:chOff x="2053257" y="707195"/>
            <a:chExt cx="5958917" cy="3314685"/>
          </a:xfrm>
        </p:grpSpPr>
        <p:sp>
          <p:nvSpPr>
            <p:cNvPr id="11" name="TextBox 10"/>
            <p:cNvSpPr txBox="1"/>
            <p:nvPr/>
          </p:nvSpPr>
          <p:spPr>
            <a:xfrm>
              <a:off x="2053257" y="707195"/>
              <a:ext cx="2327201" cy="918975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/>
                <a:t>Government Decisions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071829" y="735558"/>
              <a:ext cx="2940345" cy="584804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/>
                <a:t>Private Sector Decisions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822030" y="3437076"/>
              <a:ext cx="4113689" cy="584804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/>
                <a:t>Decision Support Technology Viewers</a:t>
              </a:r>
            </a:p>
          </p:txBody>
        </p:sp>
        <p:cxnSp>
          <p:nvCxnSpPr>
            <p:cNvPr id="16" name="Straight Connector 15"/>
            <p:cNvCxnSpPr>
              <a:cxnSpLocks/>
              <a:stCxn id="12" idx="2"/>
            </p:cNvCxnSpPr>
            <p:nvPr/>
          </p:nvCxnSpPr>
          <p:spPr>
            <a:xfrm flipH="1">
              <a:off x="4807750" y="1320362"/>
              <a:ext cx="1734251" cy="8234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22" t="11945" r="11236" b="21682"/>
            <a:stretch/>
          </p:blipFill>
          <p:spPr>
            <a:xfrm>
              <a:off x="2966488" y="1626170"/>
              <a:ext cx="3742651" cy="1964569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152400" dist="12000" dir="900000" sy="98000" kx="110000" ky="200000" algn="tl" rotWithShape="0">
                <a:srgbClr val="000000">
                  <a:alpha val="30000"/>
                </a:srgbClr>
              </a:outerShdw>
            </a:effectLst>
            <a:scene3d>
              <a:camera prst="perspectiveRelaxed">
                <a:rot lat="18478497" lon="2254221" rev="19794000"/>
              </a:camera>
              <a:lightRig rig="threePt" dir="t"/>
            </a:scene3d>
            <a:sp3d contourW="6350" prstMaterial="matte">
              <a:bevelT w="101600" h="101600"/>
              <a:contourClr>
                <a:srgbClr val="969696"/>
              </a:contourClr>
            </a:sp3d>
          </p:spPr>
        </p:pic>
      </p:grpSp>
      <p:cxnSp>
        <p:nvCxnSpPr>
          <p:cNvPr id="24" name="Straight Connector 23"/>
          <p:cNvCxnSpPr>
            <a:cxnSpLocks/>
            <a:stCxn id="9" idx="0"/>
            <a:endCxn id="14" idx="2"/>
          </p:cNvCxnSpPr>
          <p:nvPr/>
        </p:nvCxnSpPr>
        <p:spPr>
          <a:xfrm flipH="1" flipV="1">
            <a:off x="4697524" y="2144599"/>
            <a:ext cx="17108" cy="2125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cxnSpLocks/>
            <a:stCxn id="11" idx="2"/>
          </p:cNvCxnSpPr>
          <p:nvPr/>
        </p:nvCxnSpPr>
        <p:spPr>
          <a:xfrm>
            <a:off x="3941714" y="1262010"/>
            <a:ext cx="723466" cy="1926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792648" y="2711615"/>
            <a:ext cx="1113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Electric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712088" y="2711615"/>
            <a:ext cx="1113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Telecom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752368" y="2711615"/>
            <a:ext cx="1113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Fuel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671808" y="2711615"/>
            <a:ext cx="1113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Food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631528" y="2711615"/>
            <a:ext cx="1113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Finance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591248" y="2711615"/>
            <a:ext cx="1113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Transport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924547" y="3265613"/>
            <a:ext cx="5539563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Operational Problems and Related People, Data, Security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537339" y="3797177"/>
            <a:ext cx="1991515" cy="95410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Data = Timing, Formats, Reliable Sources, Formats, Labeling, Handling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944850" y="5210127"/>
            <a:ext cx="5539563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Sector Use Cases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771215" y="3797177"/>
            <a:ext cx="1686343" cy="95410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People = Cultures, Perspectives, Intents, Terms/Language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608634" y="3797177"/>
            <a:ext cx="2156771" cy="95410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Security – Legal, Governance, ID Vetting, Permissions, Credentials, Agreements</a:t>
            </a:r>
          </a:p>
        </p:txBody>
      </p:sp>
      <p:cxnSp>
        <p:nvCxnSpPr>
          <p:cNvPr id="44" name="Straight Connector 43"/>
          <p:cNvCxnSpPr>
            <a:stCxn id="34" idx="2"/>
            <a:endCxn id="39" idx="0"/>
          </p:cNvCxnSpPr>
          <p:nvPr/>
        </p:nvCxnSpPr>
        <p:spPr>
          <a:xfrm flipH="1">
            <a:off x="4533097" y="3634945"/>
            <a:ext cx="161232" cy="162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34" idx="2"/>
            <a:endCxn id="42" idx="0"/>
          </p:cNvCxnSpPr>
          <p:nvPr/>
        </p:nvCxnSpPr>
        <p:spPr>
          <a:xfrm>
            <a:off x="4694329" y="3634945"/>
            <a:ext cx="1992691" cy="162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34" idx="2"/>
            <a:endCxn id="41" idx="0"/>
          </p:cNvCxnSpPr>
          <p:nvPr/>
        </p:nvCxnSpPr>
        <p:spPr>
          <a:xfrm flipH="1">
            <a:off x="2614387" y="3634945"/>
            <a:ext cx="2079942" cy="162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Left Brace 48"/>
          <p:cNvSpPr/>
          <p:nvPr/>
        </p:nvSpPr>
        <p:spPr>
          <a:xfrm rot="16200000">
            <a:off x="4538563" y="1820705"/>
            <a:ext cx="424692" cy="628153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1944850" y="5899929"/>
            <a:ext cx="5539563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Data Sets</a:t>
            </a:r>
          </a:p>
        </p:txBody>
      </p:sp>
      <p:cxnSp>
        <p:nvCxnSpPr>
          <p:cNvPr id="53" name="Straight Connector 52"/>
          <p:cNvCxnSpPr>
            <a:stCxn id="40" idx="2"/>
            <a:endCxn id="51" idx="0"/>
          </p:cNvCxnSpPr>
          <p:nvPr/>
        </p:nvCxnSpPr>
        <p:spPr>
          <a:xfrm>
            <a:off x="4714632" y="5579459"/>
            <a:ext cx="0" cy="3204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23618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4263" y="155503"/>
            <a:ext cx="7506931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Need for Better Data For Decision Makers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1/26/2017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Data Driven Decision Making Workshop - 3DM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1265-CC9C-4248-B6A1-F551EE530367}" type="slidenum">
              <a:rPr lang="en-US" smtClean="0"/>
              <a:t>17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9765" y="2436129"/>
            <a:ext cx="3737610" cy="262568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noFill/>
            <a:miter lim="800000"/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12700" stA="2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9" name="TextBox 8"/>
          <p:cNvSpPr txBox="1"/>
          <p:nvPr/>
        </p:nvSpPr>
        <p:spPr>
          <a:xfrm rot="21285779">
            <a:off x="6604320" y="1386528"/>
            <a:ext cx="1371600" cy="430887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Security (Looting, Active Shooter, etc..)</a:t>
            </a:r>
          </a:p>
        </p:txBody>
      </p:sp>
      <p:sp>
        <p:nvSpPr>
          <p:cNvPr id="10" name="TextBox 9"/>
          <p:cNvSpPr txBox="1"/>
          <p:nvPr/>
        </p:nvSpPr>
        <p:spPr>
          <a:xfrm rot="454563">
            <a:off x="7560088" y="1989706"/>
            <a:ext cx="1304009" cy="430887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Flooding / Surge / Tidal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71147" y="1904406"/>
            <a:ext cx="1421511" cy="430887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Coastal Flooding / Surges</a:t>
            </a:r>
          </a:p>
        </p:txBody>
      </p:sp>
      <p:sp>
        <p:nvSpPr>
          <p:cNvPr id="12" name="TextBox 11"/>
          <p:cNvSpPr txBox="1"/>
          <p:nvPr/>
        </p:nvSpPr>
        <p:spPr>
          <a:xfrm rot="454563">
            <a:off x="4080129" y="2086496"/>
            <a:ext cx="1701546" cy="261610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Fuel Availability</a:t>
            </a:r>
          </a:p>
        </p:txBody>
      </p:sp>
      <p:sp>
        <p:nvSpPr>
          <p:cNvPr id="13" name="TextBox 12"/>
          <p:cNvSpPr txBox="1"/>
          <p:nvPr/>
        </p:nvSpPr>
        <p:spPr>
          <a:xfrm rot="21028925">
            <a:off x="2262107" y="4310606"/>
            <a:ext cx="1292795" cy="261610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Lodging Availability</a:t>
            </a:r>
          </a:p>
        </p:txBody>
      </p:sp>
      <p:sp>
        <p:nvSpPr>
          <p:cNvPr id="14" name="TextBox 13"/>
          <p:cNvSpPr txBox="1"/>
          <p:nvPr/>
        </p:nvSpPr>
        <p:spPr>
          <a:xfrm rot="599980">
            <a:off x="7705367" y="2862530"/>
            <a:ext cx="1181862" cy="261610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Food / Water</a:t>
            </a:r>
          </a:p>
        </p:txBody>
      </p:sp>
      <p:sp>
        <p:nvSpPr>
          <p:cNvPr id="15" name="TextBox 14"/>
          <p:cNvSpPr txBox="1"/>
          <p:nvPr/>
        </p:nvSpPr>
        <p:spPr>
          <a:xfrm rot="532360">
            <a:off x="7694552" y="4398459"/>
            <a:ext cx="1326642" cy="430887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Building Supplies / Retail Stores</a:t>
            </a:r>
          </a:p>
        </p:txBody>
      </p:sp>
      <p:sp>
        <p:nvSpPr>
          <p:cNvPr id="16" name="TextBox 15"/>
          <p:cNvSpPr txBox="1"/>
          <p:nvPr/>
        </p:nvSpPr>
        <p:spPr>
          <a:xfrm rot="454563">
            <a:off x="5127282" y="5307030"/>
            <a:ext cx="1307972" cy="430887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Power Outages &amp; Restoration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354851" y="1476258"/>
            <a:ext cx="1912877" cy="430887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Weather Forecasts (Snow, Ice, Tornado, Hurricane)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511616" y="5667121"/>
            <a:ext cx="1596897" cy="430887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Transportation (Road, Bridge Tunnel Closures)</a:t>
            </a:r>
          </a:p>
        </p:txBody>
      </p:sp>
      <p:sp>
        <p:nvSpPr>
          <p:cNvPr id="19" name="TextBox 18"/>
          <p:cNvSpPr txBox="1"/>
          <p:nvPr/>
        </p:nvSpPr>
        <p:spPr>
          <a:xfrm rot="20847995">
            <a:off x="7751561" y="3520468"/>
            <a:ext cx="1115949" cy="430887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Weigh Stations Open/Closed</a:t>
            </a:r>
          </a:p>
        </p:txBody>
      </p:sp>
      <p:sp>
        <p:nvSpPr>
          <p:cNvPr id="21" name="TextBox 20"/>
          <p:cNvSpPr txBox="1"/>
          <p:nvPr/>
        </p:nvSpPr>
        <p:spPr>
          <a:xfrm rot="454563">
            <a:off x="7201237" y="5286668"/>
            <a:ext cx="1689859" cy="261610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Toll Stations Open/Closed</a:t>
            </a:r>
          </a:p>
        </p:txBody>
      </p:sp>
      <p:sp>
        <p:nvSpPr>
          <p:cNvPr id="22" name="TextBox 21"/>
          <p:cNvSpPr txBox="1"/>
          <p:nvPr/>
        </p:nvSpPr>
        <p:spPr>
          <a:xfrm rot="454563">
            <a:off x="1608201" y="4901986"/>
            <a:ext cx="2223135" cy="430887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Damage Assessment Data (Satellite Imagery, Drone Pics, etc..)</a:t>
            </a:r>
          </a:p>
        </p:txBody>
      </p:sp>
      <p:sp>
        <p:nvSpPr>
          <p:cNvPr id="23" name="TextBox 22"/>
          <p:cNvSpPr txBox="1"/>
          <p:nvPr/>
        </p:nvSpPr>
        <p:spPr>
          <a:xfrm rot="21028925">
            <a:off x="6522290" y="5886072"/>
            <a:ext cx="1928719" cy="261610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US/Canadian Border Crossing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284552" y="5756187"/>
            <a:ext cx="2173398" cy="600164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Critical Infrastructure Locations (Towers, Pipes, Buildings, Underground Assets)</a:t>
            </a:r>
          </a:p>
        </p:txBody>
      </p:sp>
      <p:sp>
        <p:nvSpPr>
          <p:cNvPr id="25" name="TextBox 24"/>
          <p:cNvSpPr txBox="1"/>
          <p:nvPr/>
        </p:nvSpPr>
        <p:spPr>
          <a:xfrm rot="20817195">
            <a:off x="1423245" y="2062388"/>
            <a:ext cx="2176741" cy="430887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Access &amp; Reentry (for repair crews to get into impacted areas)</a:t>
            </a:r>
          </a:p>
        </p:txBody>
      </p:sp>
      <p:sp>
        <p:nvSpPr>
          <p:cNvPr id="26" name="TextBox 25"/>
          <p:cNvSpPr txBox="1"/>
          <p:nvPr/>
        </p:nvSpPr>
        <p:spPr>
          <a:xfrm rot="21028925">
            <a:off x="1929713" y="2660059"/>
            <a:ext cx="1529839" cy="430887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Social Media (disaster incident related)</a:t>
            </a:r>
          </a:p>
        </p:txBody>
      </p:sp>
      <p:sp>
        <p:nvSpPr>
          <p:cNvPr id="27" name="TextBox 26"/>
          <p:cNvSpPr txBox="1"/>
          <p:nvPr/>
        </p:nvSpPr>
        <p:spPr>
          <a:xfrm rot="454563">
            <a:off x="1749681" y="3753182"/>
            <a:ext cx="1523871" cy="261610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Drone / UAS Data</a:t>
            </a:r>
          </a:p>
        </p:txBody>
      </p:sp>
    </p:spTree>
    <p:extLst>
      <p:ext uri="{BB962C8B-B14F-4D97-AF65-F5344CB8AC3E}">
        <p14:creationId xmlns:p14="http://schemas.microsoft.com/office/powerpoint/2010/main" val="974463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3DM Initiative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Establish Work Group</a:t>
            </a:r>
          </a:p>
          <a:p>
            <a:r>
              <a:rPr lang="en-US" dirty="0"/>
              <a:t>Leverage SISE Trust Framework &amp; Philosophy</a:t>
            </a:r>
          </a:p>
          <a:p>
            <a:pPr lvl="1"/>
            <a:r>
              <a:rPr lang="en-US" dirty="0"/>
              <a:t>Simple, Operational Benefit, Results</a:t>
            </a:r>
          </a:p>
          <a:p>
            <a:r>
              <a:rPr lang="en-US" dirty="0"/>
              <a:t>Develop Operational Use Cases</a:t>
            </a:r>
          </a:p>
          <a:p>
            <a:r>
              <a:rPr lang="en-US" dirty="0"/>
              <a:t>Identify &amp; Integrate Data Sets</a:t>
            </a:r>
          </a:p>
          <a:p>
            <a:pPr lvl="1"/>
            <a:r>
              <a:rPr lang="en-US" dirty="0"/>
              <a:t>Short, Mid and Long-Term  Data Sets</a:t>
            </a:r>
          </a:p>
          <a:p>
            <a:r>
              <a:rPr lang="en-US" dirty="0"/>
              <a:t>Leverage Technology Partners</a:t>
            </a:r>
          </a:p>
          <a:p>
            <a:r>
              <a:rPr lang="en-US" dirty="0"/>
              <a:t>Test, Validate and Operationalize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1/26/2017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Data Driven Decision Making Workshop - 3DM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91265-CC9C-4248-B6A1-F551EE53036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6926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/>
              <a:t>Websites:</a:t>
            </a:r>
          </a:p>
          <a:p>
            <a:pPr lvl="1"/>
            <a:r>
              <a:rPr lang="en-US" sz="2600" dirty="0"/>
              <a:t>All Hazards Consortium</a:t>
            </a:r>
          </a:p>
          <a:p>
            <a:pPr lvl="2"/>
            <a:r>
              <a:rPr lang="en-US" sz="2200" dirty="0">
                <a:hlinkClick r:id="rId3"/>
              </a:rPr>
              <a:t>www.ahcusa.org</a:t>
            </a:r>
            <a:endParaRPr lang="en-US" sz="2200" dirty="0"/>
          </a:p>
          <a:p>
            <a:pPr lvl="1"/>
            <a:r>
              <a:rPr lang="en-US" sz="2600" dirty="0"/>
              <a:t>Fleet Response Working Group</a:t>
            </a:r>
          </a:p>
          <a:p>
            <a:pPr lvl="2"/>
            <a:r>
              <a:rPr lang="en-US" sz="2200" dirty="0">
                <a:hlinkClick r:id="rId4"/>
              </a:rPr>
              <a:t>www.fleetresponse.org</a:t>
            </a:r>
            <a:endParaRPr lang="en-US" sz="2200" dirty="0"/>
          </a:p>
          <a:p>
            <a:pPr lvl="1"/>
            <a:r>
              <a:rPr lang="en-US" sz="2600" dirty="0"/>
              <a:t>Secure Information Sharing Working Group</a:t>
            </a:r>
          </a:p>
          <a:p>
            <a:pPr lvl="2"/>
            <a:r>
              <a:rPr lang="en-US" sz="2200" dirty="0">
                <a:hlinkClick r:id="rId5"/>
              </a:rPr>
              <a:t>www.fleetcyberid.org</a:t>
            </a:r>
            <a:endParaRPr lang="en-US" sz="2200" dirty="0"/>
          </a:p>
          <a:p>
            <a:r>
              <a:rPr lang="en-US" b="1" dirty="0"/>
              <a:t>Annual Report:</a:t>
            </a:r>
          </a:p>
          <a:p>
            <a:pPr lvl="1"/>
            <a:r>
              <a:rPr lang="en-US" sz="2400" dirty="0">
                <a:hlinkClick r:id="rId6"/>
              </a:rPr>
              <a:t>http://www.fleetresponse.org/resources/fleet-wg-reports/2014-annual-report/</a:t>
            </a:r>
            <a:endParaRPr lang="en-US" sz="2400" dirty="0"/>
          </a:p>
          <a:p>
            <a:r>
              <a:rPr lang="en-US" b="1" dirty="0"/>
              <a:t>Emails / Phone:</a:t>
            </a:r>
          </a:p>
          <a:p>
            <a:pPr lvl="1"/>
            <a:r>
              <a:rPr lang="en-US" sz="2400" dirty="0"/>
              <a:t>John Shaner, Chair FRWG</a:t>
            </a:r>
          </a:p>
          <a:p>
            <a:pPr lvl="2"/>
            <a:r>
              <a:rPr lang="en-US" sz="2100" dirty="0">
                <a:hlinkClick r:id="rId7"/>
              </a:rPr>
              <a:t>shanerjl@comcast.net</a:t>
            </a:r>
            <a:r>
              <a:rPr lang="en-US" sz="2100" dirty="0"/>
              <a:t>, cell (412) 855-1566</a:t>
            </a:r>
          </a:p>
          <a:p>
            <a:pPr lvl="1"/>
            <a:r>
              <a:rPr lang="en-US" sz="2400" dirty="0"/>
              <a:t>Tom Moran</a:t>
            </a:r>
          </a:p>
          <a:p>
            <a:pPr lvl="2"/>
            <a:r>
              <a:rPr lang="en-US" sz="2100" dirty="0">
                <a:hlinkClick r:id="rId8"/>
              </a:rPr>
              <a:t>tom.moran@ahcusa.org</a:t>
            </a:r>
            <a:r>
              <a:rPr lang="en-US" sz="2100" dirty="0"/>
              <a:t>, cell 401-707-3698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6758-9B2D-4ECD-BA1B-930048794E03}" type="slidenum">
              <a:rPr lang="en-US" smtClean="0"/>
              <a:t>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2016 Fleet Response Working Group Overview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1/6/2016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3705" y="994884"/>
            <a:ext cx="1994095" cy="2582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626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7886" y="304800"/>
            <a:ext cx="7848600" cy="1143000"/>
          </a:xfrm>
        </p:spPr>
        <p:txBody>
          <a:bodyPr>
            <a:normAutofit/>
          </a:bodyPr>
          <a:lstStyle/>
          <a:p>
            <a:r>
              <a:rPr lang="en-US" sz="6600" dirty="0"/>
              <a:t>Presenter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685800"/>
            <a:ext cx="7848600" cy="5181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4000" b="1" dirty="0"/>
          </a:p>
          <a:p>
            <a:pPr marL="0" indent="0" algn="ctr">
              <a:buNone/>
            </a:pPr>
            <a:endParaRPr lang="en-US" sz="4000" b="1" dirty="0"/>
          </a:p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Tom Moran</a:t>
            </a:r>
          </a:p>
          <a:p>
            <a:pPr marL="0" indent="0" algn="ctr">
              <a:buNone/>
            </a:pPr>
            <a:r>
              <a:rPr lang="en-US" sz="2000" i="1" dirty="0"/>
              <a:t>Executive Director</a:t>
            </a:r>
          </a:p>
          <a:p>
            <a:pPr marL="0" indent="0" algn="ctr">
              <a:buNone/>
            </a:pPr>
            <a:r>
              <a:rPr lang="en-US" sz="2000" i="1" dirty="0"/>
              <a:t>All Hazards Consortium</a:t>
            </a:r>
          </a:p>
          <a:p>
            <a:pPr marL="0" indent="0" algn="ctr">
              <a:buNone/>
            </a:pPr>
            <a:r>
              <a:rPr lang="en-US" sz="2000" i="1" dirty="0"/>
              <a:t>Retired, Telecom Sector (Verizon)</a:t>
            </a:r>
            <a:endParaRPr lang="en-US" sz="28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6758-9B2D-4ECD-BA1B-930048794E03}" type="slidenum">
              <a:rPr lang="en-US" smtClean="0"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2016 Fleet Response Working Group Overview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1/6/2016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70724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6758-9B2D-4ECD-BA1B-930048794E03}" type="slidenum">
              <a:rPr lang="en-US" smtClean="0"/>
              <a:t>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2016 Fleet Response Working Group Overview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1/6/2016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728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Today’s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the All Hazards Consortium?</a:t>
            </a:r>
          </a:p>
          <a:p>
            <a:r>
              <a:rPr lang="en-US" dirty="0"/>
              <a:t>What is the Integrated Planning Framework?</a:t>
            </a:r>
          </a:p>
          <a:p>
            <a:r>
              <a:rPr lang="en-US" dirty="0"/>
              <a:t>What is the Fleet Response Working Group?</a:t>
            </a:r>
          </a:p>
          <a:p>
            <a:r>
              <a:rPr lang="en-US" dirty="0"/>
              <a:t>What is the Pilot Program with StormCenter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6758-9B2D-4ECD-BA1B-930048794E03}" type="slidenum">
              <a:rPr lang="en-US" smtClean="0"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2016 Fleet Response Working Group Overview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1/6/2016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610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848600" cy="1143000"/>
          </a:xfrm>
        </p:spPr>
        <p:txBody>
          <a:bodyPr/>
          <a:lstStyle/>
          <a:p>
            <a:r>
              <a:rPr lang="en-US" dirty="0"/>
              <a:t>All Hazards Consortium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400" b="1" dirty="0"/>
              <a:t>The Fleet Response Working Group is part of the All Hazards Consortium….</a:t>
            </a:r>
          </a:p>
          <a:p>
            <a:pPr>
              <a:spcBef>
                <a:spcPts val="0"/>
              </a:spcBef>
            </a:pPr>
            <a:r>
              <a:rPr lang="en-US" sz="2000" dirty="0"/>
              <a:t>A State sanctioned 501(c)3 non-profit organization</a:t>
            </a:r>
          </a:p>
          <a:p>
            <a:pPr>
              <a:spcBef>
                <a:spcPts val="0"/>
              </a:spcBef>
            </a:pPr>
            <a:r>
              <a:rPr lang="en-US" sz="2000" dirty="0"/>
              <a:t>National Reach, Regional Focus</a:t>
            </a:r>
          </a:p>
          <a:p>
            <a:pPr>
              <a:spcBef>
                <a:spcPts val="0"/>
              </a:spcBef>
            </a:pPr>
            <a:r>
              <a:rPr lang="en-US" sz="2000" dirty="0"/>
              <a:t>Formed in 2005 w/15,000+ Stakeholders</a:t>
            </a:r>
          </a:p>
          <a:p>
            <a:pPr>
              <a:spcBef>
                <a:spcPts val="0"/>
              </a:spcBef>
            </a:pPr>
            <a:r>
              <a:rPr lang="en-US" sz="2000" dirty="0"/>
              <a:t>Focused on Homeland Security, Emergency Management &amp; Business Continuity, Compliance and Regulatory De-Confliction </a:t>
            </a:r>
          </a:p>
          <a:p>
            <a:pPr>
              <a:spcBef>
                <a:spcPts val="0"/>
              </a:spcBef>
            </a:pPr>
            <a:r>
              <a:rPr lang="en-US" sz="2000" dirty="0"/>
              <a:t>Guided by States </a:t>
            </a:r>
            <a:r>
              <a:rPr lang="en-US" sz="1800" dirty="0"/>
              <a:t>(NC, VA, WV, DC, MD,DE, PA, NJ, NY, New York City/NY, Newark/NJ, Philadelphia/PA, Baltimore/MD, Richmond/VA)</a:t>
            </a:r>
            <a:endParaRPr lang="en-US" sz="2000" dirty="0"/>
          </a:p>
          <a:p>
            <a:pPr lvl="1">
              <a:spcBef>
                <a:spcPts val="0"/>
              </a:spcBef>
            </a:pPr>
            <a:r>
              <a:rPr lang="en-US" sz="1600" dirty="0"/>
              <a:t>60+ million citizens</a:t>
            </a:r>
          </a:p>
          <a:p>
            <a:pPr lvl="1">
              <a:spcBef>
                <a:spcPts val="0"/>
              </a:spcBef>
            </a:pPr>
            <a:r>
              <a:rPr lang="en-US" sz="1600" dirty="0"/>
              <a:t>Significant percentage of the nation’s critical infrastructure</a:t>
            </a:r>
          </a:p>
          <a:p>
            <a:pPr lvl="1">
              <a:spcBef>
                <a:spcPts val="0"/>
              </a:spcBef>
            </a:pPr>
            <a:r>
              <a:rPr lang="en-US" sz="1600" dirty="0"/>
              <a:t>Large portion of congressional leadership</a:t>
            </a:r>
          </a:p>
          <a:p>
            <a:pPr lvl="1">
              <a:spcBef>
                <a:spcPts val="0"/>
              </a:spcBef>
            </a:pPr>
            <a:r>
              <a:rPr lang="en-US" sz="1600" dirty="0"/>
              <a:t>Over 50% of all federal DHS/FEMA grant dollars that are issued annually</a:t>
            </a:r>
          </a:p>
          <a:p>
            <a:pPr>
              <a:spcBef>
                <a:spcPts val="0"/>
              </a:spcBef>
            </a:pPr>
            <a:r>
              <a:rPr lang="en-US" sz="2000" dirty="0"/>
              <a:t>Promotes Multi-State, Public/Private Planning, Education, Exercises,  Operational Requirements &amp; Solution Development</a:t>
            </a:r>
          </a:p>
          <a:p>
            <a:pPr>
              <a:spcBef>
                <a:spcPts val="0"/>
              </a:spcBef>
            </a:pPr>
            <a:r>
              <a:rPr lang="en-US" sz="2000" dirty="0"/>
              <a:t>Helps Business Get back To Business Faster Following Disasters </a:t>
            </a:r>
          </a:p>
          <a:p>
            <a:pPr>
              <a:spcBef>
                <a:spcPts val="0"/>
              </a:spcBef>
            </a:pPr>
            <a:r>
              <a:rPr lang="en-US" sz="2000" dirty="0"/>
              <a:t>Expedites Community &amp; Economic Resilience</a:t>
            </a:r>
          </a:p>
          <a:p>
            <a:pPr>
              <a:spcBef>
                <a:spcPts val="0"/>
              </a:spcBef>
            </a:pPr>
            <a:endParaRPr lang="en-US" sz="2000" dirty="0"/>
          </a:p>
          <a:p>
            <a:pPr>
              <a:spcBef>
                <a:spcPts val="0"/>
              </a:spcBef>
            </a:pPr>
            <a:endParaRPr lang="en-US" sz="2000" dirty="0"/>
          </a:p>
        </p:txBody>
      </p:sp>
      <p:pic>
        <p:nvPicPr>
          <p:cNvPr id="4" name="Picture 2" descr="C:\Users\Tom Moran\Documents\AHC Files\PMO\Stationary\Logos\AHC-logo hi res Jan 20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1524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r>
              <a:rPr lang="en-US"/>
              <a:t>1/6/2016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2016 Fleet Response Working Group Overview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6758-9B2D-4ECD-BA1B-930048794E0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609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8652" y="-228600"/>
            <a:ext cx="7378147" cy="1143000"/>
          </a:xfrm>
        </p:spPr>
        <p:txBody>
          <a:bodyPr/>
          <a:lstStyle/>
          <a:p>
            <a:r>
              <a:rPr lang="en-US" dirty="0"/>
              <a:t>What Does AHC Do?</a:t>
            </a:r>
          </a:p>
        </p:txBody>
      </p:sp>
      <p:sp>
        <p:nvSpPr>
          <p:cNvPr id="5" name="Cloud 4"/>
          <p:cNvSpPr/>
          <p:nvPr/>
        </p:nvSpPr>
        <p:spPr>
          <a:xfrm>
            <a:off x="5791200" y="838200"/>
            <a:ext cx="2743200" cy="1549473"/>
          </a:xfrm>
          <a:prstGeom prst="cloud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40000" dist="63500" dir="4200000" sx="102000" sy="102000" rotWithShape="0">
              <a:srgbClr val="00B050">
                <a:alpha val="55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182880" tIns="0" rIns="0" bIns="0"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Private Sector  Lifeline Sector Companies</a:t>
            </a:r>
          </a:p>
        </p:txBody>
      </p:sp>
      <p:sp>
        <p:nvSpPr>
          <p:cNvPr id="6" name="Cloud 5"/>
          <p:cNvSpPr/>
          <p:nvPr/>
        </p:nvSpPr>
        <p:spPr>
          <a:xfrm>
            <a:off x="1410844" y="914400"/>
            <a:ext cx="2703956" cy="1625673"/>
          </a:xfrm>
          <a:prstGeom prst="cloud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40000" dist="63500" dir="4200000" sx="102000" sy="102000" rotWithShape="0">
              <a:srgbClr val="00B050">
                <a:alpha val="55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182880" tIns="0" rIns="0" bIns="0"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Federal Government</a:t>
            </a:r>
          </a:p>
        </p:txBody>
      </p:sp>
      <p:sp>
        <p:nvSpPr>
          <p:cNvPr id="7" name="Cloud 6"/>
          <p:cNvSpPr/>
          <p:nvPr/>
        </p:nvSpPr>
        <p:spPr>
          <a:xfrm>
            <a:off x="5867400" y="3725917"/>
            <a:ext cx="2882462" cy="2065283"/>
          </a:xfrm>
          <a:prstGeom prst="cloud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40000" dist="63500" dir="4200000" sx="102000" sy="102000" rotWithShape="0">
              <a:srgbClr val="00B050">
                <a:alpha val="55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182880" tIns="0" rIns="0" bIns="0"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Private Sector Trade Associations, Non-Profits, &amp; Solution Providers</a:t>
            </a:r>
          </a:p>
        </p:txBody>
      </p:sp>
      <p:sp>
        <p:nvSpPr>
          <p:cNvPr id="8" name="Cloud 7"/>
          <p:cNvSpPr/>
          <p:nvPr/>
        </p:nvSpPr>
        <p:spPr>
          <a:xfrm>
            <a:off x="1219200" y="4038600"/>
            <a:ext cx="2514600" cy="1463163"/>
          </a:xfrm>
          <a:prstGeom prst="cloud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40000" dist="63500" dir="4200000" sx="102000" sy="102000" rotWithShape="0">
              <a:srgbClr val="00B050">
                <a:alpha val="55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182880" tIns="0" rIns="0" bIns="0"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State &amp; Local Government</a:t>
            </a:r>
          </a:p>
        </p:txBody>
      </p:sp>
      <p:sp>
        <p:nvSpPr>
          <p:cNvPr id="10" name="Cloud 9"/>
          <p:cNvSpPr/>
          <p:nvPr/>
        </p:nvSpPr>
        <p:spPr>
          <a:xfrm>
            <a:off x="3371192" y="2387673"/>
            <a:ext cx="3029608" cy="1549473"/>
          </a:xfrm>
          <a:prstGeom prst="cloud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40000" dist="63500" dir="4200000" sx="102000" sy="102000" rotWithShape="0">
              <a:srgbClr val="00B050">
                <a:alpha val="55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182880" tIns="0" rIns="0" bIns="0"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Regional  Integrated Planning Framework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276600" y="2057400"/>
            <a:ext cx="838200" cy="609600"/>
          </a:xfrm>
          <a:prstGeom prst="straightConnector1">
            <a:avLst/>
          </a:prstGeom>
          <a:ln w="57150">
            <a:solidFill>
              <a:srgbClr val="00B050"/>
            </a:solidFill>
            <a:headEnd type="triangle" w="med" len="med"/>
            <a:tailEnd type="triangle" w="med" len="med"/>
          </a:ln>
          <a:effectLst>
            <a:outerShdw blurRad="50800" dist="50800" dir="5400000" algn="ctr" rotWithShape="0">
              <a:srgbClr val="000000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638800" y="3434036"/>
            <a:ext cx="914400" cy="604564"/>
          </a:xfrm>
          <a:prstGeom prst="straightConnector1">
            <a:avLst/>
          </a:prstGeom>
          <a:ln w="57150">
            <a:solidFill>
              <a:srgbClr val="00B050"/>
            </a:solidFill>
            <a:headEnd type="triangle" w="med" len="med"/>
            <a:tailEnd type="triangle" w="med" len="med"/>
          </a:ln>
          <a:effectLst>
            <a:outerShdw blurRad="50800" dist="50800" dir="5400000" algn="ctr" rotWithShape="0">
              <a:srgbClr val="000000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5791201" y="2057400"/>
            <a:ext cx="761999" cy="635073"/>
          </a:xfrm>
          <a:prstGeom prst="straightConnector1">
            <a:avLst/>
          </a:prstGeom>
          <a:ln w="57150">
            <a:solidFill>
              <a:srgbClr val="00B050"/>
            </a:solidFill>
            <a:headEnd type="triangle" w="med" len="med"/>
            <a:tailEnd type="triangle" w="med" len="med"/>
          </a:ln>
          <a:effectLst>
            <a:outerShdw blurRad="50800" dist="50800" dir="5400000" algn="ctr" rotWithShape="0">
              <a:srgbClr val="000000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3124200" y="3651542"/>
            <a:ext cx="1030672" cy="691858"/>
          </a:xfrm>
          <a:prstGeom prst="straightConnector1">
            <a:avLst/>
          </a:prstGeom>
          <a:ln w="57150">
            <a:solidFill>
              <a:srgbClr val="00B050"/>
            </a:solidFill>
            <a:headEnd type="triangle" w="med" len="med"/>
            <a:tailEnd type="triangle" w="med" len="med"/>
          </a:ln>
          <a:effectLst>
            <a:outerShdw blurRad="50800" dist="50800" dir="5400000" algn="ctr" rotWithShape="0">
              <a:srgbClr val="000000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441231" y="6096000"/>
            <a:ext cx="73086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Acting As Neutral Broker, AHC Facilitates Planning Framework  for Complex Public-Private Issues Between  States and Lifeline Sector Companies</a:t>
            </a:r>
          </a:p>
        </p:txBody>
      </p:sp>
      <p:pic>
        <p:nvPicPr>
          <p:cNvPr id="4" name="Picture 2" descr="C:\Users\Tom Moran\Documents\AHC Files\PMO\Stationary\Logos\AHC-logo hi res Jan 20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0525" y="2890782"/>
            <a:ext cx="543254" cy="543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 rot="705917">
            <a:off x="6980269" y="829397"/>
            <a:ext cx="220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Power, Trans, Telecom, Food, Fuel, Water, etc..)</a:t>
            </a:r>
          </a:p>
        </p:txBody>
      </p:sp>
      <p:sp>
        <p:nvSpPr>
          <p:cNvPr id="28" name="TextBox 27"/>
          <p:cNvSpPr txBox="1"/>
          <p:nvPr/>
        </p:nvSpPr>
        <p:spPr>
          <a:xfrm rot="20540504">
            <a:off x="1308173" y="1063033"/>
            <a:ext cx="2209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FEMA, DOE, DOT, DoD, etc…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6758-9B2D-4ECD-BA1B-930048794E03}" type="slidenum">
              <a:rPr lang="en-US" smtClean="0"/>
              <a:t>5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1/6/2016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2016 Fleet Response Working Group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318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481" y="5725028"/>
            <a:ext cx="908827" cy="904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229600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AHC’s Trusted Public/Private </a:t>
            </a:r>
            <a:b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Operational Framework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8185" y="2133600"/>
            <a:ext cx="142941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10292" y="3582412"/>
            <a:ext cx="2286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Sector Participants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Power/Electric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Transportation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Telecom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Food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Water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Medical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Chemical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Finance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Retail</a:t>
            </a: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77920" y="3559076"/>
            <a:ext cx="25660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Government Participants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States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Major Cities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FEMA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DHS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DOT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DOE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Other Groups/Councils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3123" y="3842978"/>
            <a:ext cx="1339543" cy="1186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158954" y="3251416"/>
            <a:ext cx="1727880" cy="584775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CATEX Annual </a:t>
            </a:r>
          </a:p>
          <a:p>
            <a:pPr algn="ctr"/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 Series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158954" y="1524000"/>
            <a:ext cx="1727880" cy="584775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Integrated </a:t>
            </a:r>
          </a:p>
          <a:p>
            <a:pPr algn="ctr"/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Planning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749321" y="1069538"/>
            <a:ext cx="26394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Joint Integrated Activities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840295" y="1371600"/>
            <a:ext cx="2408105" cy="525779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3886200" y="5130225"/>
            <a:ext cx="2269977" cy="584775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Joint Data /</a:t>
            </a:r>
          </a:p>
          <a:p>
            <a:pPr algn="ctr"/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Products / Solutions</a:t>
            </a:r>
          </a:p>
        </p:txBody>
      </p:sp>
      <p:sp>
        <p:nvSpPr>
          <p:cNvPr id="54" name="Curved Right Arrow 53"/>
          <p:cNvSpPr/>
          <p:nvPr/>
        </p:nvSpPr>
        <p:spPr>
          <a:xfrm rot="8906304">
            <a:off x="6701951" y="800377"/>
            <a:ext cx="816032" cy="1785088"/>
          </a:xfrm>
          <a:prstGeom prst="curvedRightArrow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47132" y="1692921"/>
            <a:ext cx="2414509" cy="1815882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Public Sector WG</a:t>
            </a:r>
          </a:p>
          <a:p>
            <a:pPr algn="ctr"/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East Coast Corridor Coalition Working Group</a:t>
            </a:r>
          </a:p>
          <a:p>
            <a:pPr algn="ctr"/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(ECCC)</a:t>
            </a:r>
          </a:p>
        </p:txBody>
      </p:sp>
      <p:sp>
        <p:nvSpPr>
          <p:cNvPr id="61" name="Curved Right Arrow 60"/>
          <p:cNvSpPr/>
          <p:nvPr/>
        </p:nvSpPr>
        <p:spPr>
          <a:xfrm rot="12693696" flipH="1">
            <a:off x="2587151" y="800378"/>
            <a:ext cx="816032" cy="1785088"/>
          </a:xfrm>
          <a:prstGeom prst="curvedRightArrow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15868" y="1713904"/>
            <a:ext cx="2094907" cy="1815882"/>
          </a:xfrm>
          <a:prstGeom prst="rect">
            <a:avLst/>
          </a:prstGeom>
          <a:solidFill>
            <a:srgbClr val="FFFFFF"/>
          </a:solidFill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Private Sector WG</a:t>
            </a:r>
          </a:p>
          <a:p>
            <a:pPr algn="ctr"/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Multi-State Fleet Response Working Group (FRWG)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71600" y="6156219"/>
            <a:ext cx="2104134" cy="52322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dirty="0"/>
              <a:t>Private Sector Driven, Advised by Government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447132" y="6106179"/>
            <a:ext cx="2133600" cy="52322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Government Driven</a:t>
            </a:r>
          </a:p>
          <a:p>
            <a:pPr algn="ctr"/>
            <a:r>
              <a:rPr lang="en-US" sz="1400" b="1" dirty="0"/>
              <a:t>Advised By Private Sector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 </a:t>
            </a:r>
            <a:fld id="{A1C56758-9B2D-4ECD-BA1B-930048794E03}" type="slidenum">
              <a:rPr lang="en-US" smtClean="0"/>
              <a:t>6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0984" y="2026622"/>
            <a:ext cx="715266" cy="6992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408" y="2081906"/>
            <a:ext cx="1207872" cy="616725"/>
          </a:xfrm>
          <a:prstGeom prst="rect">
            <a:avLst/>
          </a:prstGeom>
        </p:spPr>
      </p:pic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1/6/2016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2016 Fleet Response Working Group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9724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066800"/>
            <a:ext cx="8991600" cy="517191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/>
              <a:t>The Role of the Framework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6758-9B2D-4ECD-BA1B-930048794E03}" type="slidenum">
              <a:rPr lang="en-US" smtClean="0"/>
              <a:t>7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36343" y="2219362"/>
            <a:ext cx="1371600" cy="1200329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Regional Private Sector</a:t>
            </a:r>
          </a:p>
          <a:p>
            <a:pPr algn="ctr"/>
            <a:r>
              <a:rPr lang="en-US" dirty="0"/>
              <a:t>Activities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20000" y="2429469"/>
            <a:ext cx="1371600" cy="1200329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Regional Public Sector</a:t>
            </a:r>
          </a:p>
          <a:p>
            <a:pPr algn="ctr"/>
            <a:r>
              <a:rPr lang="en-US" dirty="0"/>
              <a:t>Activities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2016 Fleet Response Working Group Overview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4294967295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1/6/2016</a:t>
            </a:r>
          </a:p>
        </p:txBody>
      </p:sp>
      <p:sp>
        <p:nvSpPr>
          <p:cNvPr id="6" name="Rectangle 5"/>
          <p:cNvSpPr/>
          <p:nvPr/>
        </p:nvSpPr>
        <p:spPr>
          <a:xfrm>
            <a:off x="4114800" y="1187288"/>
            <a:ext cx="3192517" cy="490871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419600" y="1295400"/>
            <a:ext cx="2590800" cy="1015663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The Regional Integrated Planning Framework</a:t>
            </a:r>
          </a:p>
        </p:txBody>
      </p:sp>
      <p:grpSp>
        <p:nvGrpSpPr>
          <p:cNvPr id="2048" name="Group 2047"/>
          <p:cNvGrpSpPr/>
          <p:nvPr/>
        </p:nvGrpSpPr>
        <p:grpSpPr>
          <a:xfrm>
            <a:off x="4800600" y="2557097"/>
            <a:ext cx="2014634" cy="1862503"/>
            <a:chOff x="-3810000" y="1066800"/>
            <a:chExt cx="2971800" cy="2585956"/>
          </a:xfrm>
        </p:grpSpPr>
        <p:sp>
          <p:nvSpPr>
            <p:cNvPr id="29" name="Rectangle 28"/>
            <p:cNvSpPr/>
            <p:nvPr/>
          </p:nvSpPr>
          <p:spPr>
            <a:xfrm>
              <a:off x="-3810000" y="1066800"/>
              <a:ext cx="2971800" cy="258595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-3581400" y="1269693"/>
              <a:ext cx="2475908" cy="2193310"/>
              <a:chOff x="1410292" y="800377"/>
              <a:chExt cx="7733708" cy="5829023"/>
            </a:xfrm>
          </p:grpSpPr>
          <p:sp>
            <p:nvSpPr>
              <p:cNvPr id="31" name="TextBox 30"/>
              <p:cNvSpPr txBox="1"/>
              <p:nvPr/>
            </p:nvSpPr>
            <p:spPr>
              <a:xfrm>
                <a:off x="1410292" y="3582410"/>
                <a:ext cx="2285998" cy="18170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Sector Participants</a:t>
                </a:r>
              </a:p>
              <a:p>
                <a:pPr marL="171450" indent="-171450">
                  <a:buFont typeface="Arial" pitchFamily="34" charset="0"/>
                  <a:buChar char="•"/>
                </a:pPr>
                <a:r>
                  <a:rPr lang="en-US" sz="200" dirty="0">
                    <a:latin typeface="Arial" panose="020B0604020202020204" pitchFamily="34" charset="0"/>
                    <a:cs typeface="Arial" panose="020B0604020202020204" pitchFamily="34" charset="0"/>
                  </a:rPr>
                  <a:t>Power</a:t>
                </a:r>
              </a:p>
              <a:p>
                <a:pPr marL="171450" indent="-171450">
                  <a:buFont typeface="Arial" pitchFamily="34" charset="0"/>
                  <a:buChar char="•"/>
                </a:pPr>
                <a:r>
                  <a:rPr lang="en-US" sz="200" dirty="0">
                    <a:latin typeface="Arial" panose="020B0604020202020204" pitchFamily="34" charset="0"/>
                    <a:cs typeface="Arial" panose="020B0604020202020204" pitchFamily="34" charset="0"/>
                  </a:rPr>
                  <a:t>Trans</a:t>
                </a:r>
              </a:p>
              <a:p>
                <a:pPr marL="171450" indent="-171450">
                  <a:buFont typeface="Arial" pitchFamily="34" charset="0"/>
                  <a:buChar char="•"/>
                </a:pPr>
                <a:r>
                  <a:rPr lang="en-US" sz="200" dirty="0">
                    <a:latin typeface="Arial" panose="020B0604020202020204" pitchFamily="34" charset="0"/>
                    <a:cs typeface="Arial" panose="020B0604020202020204" pitchFamily="34" charset="0"/>
                  </a:rPr>
                  <a:t>Telecom</a:t>
                </a:r>
              </a:p>
              <a:p>
                <a:pPr marL="171450" indent="-171450">
                  <a:buFont typeface="Arial" pitchFamily="34" charset="0"/>
                  <a:buChar char="•"/>
                </a:pPr>
                <a:r>
                  <a:rPr lang="en-US" sz="200" dirty="0">
                    <a:latin typeface="Arial" panose="020B0604020202020204" pitchFamily="34" charset="0"/>
                    <a:cs typeface="Arial" panose="020B0604020202020204" pitchFamily="34" charset="0"/>
                  </a:rPr>
                  <a:t>Food</a:t>
                </a:r>
              </a:p>
              <a:p>
                <a:pPr marL="171450" indent="-171450">
                  <a:buFont typeface="Arial" pitchFamily="34" charset="0"/>
                  <a:buChar char="•"/>
                </a:pPr>
                <a:r>
                  <a:rPr lang="en-US" sz="200" dirty="0">
                    <a:latin typeface="Arial" panose="020B0604020202020204" pitchFamily="34" charset="0"/>
                    <a:cs typeface="Arial" panose="020B0604020202020204" pitchFamily="34" charset="0"/>
                  </a:rPr>
                  <a:t>Water</a:t>
                </a:r>
              </a:p>
              <a:p>
                <a:pPr marL="171450" indent="-171450">
                  <a:buFont typeface="Arial" pitchFamily="34" charset="0"/>
                  <a:buChar char="•"/>
                </a:pPr>
                <a:r>
                  <a:rPr lang="en-US" sz="200" dirty="0">
                    <a:latin typeface="Arial" panose="020B0604020202020204" pitchFamily="34" charset="0"/>
                    <a:cs typeface="Arial" panose="020B0604020202020204" pitchFamily="34" charset="0"/>
                  </a:rPr>
                  <a:t>Medical</a:t>
                </a:r>
              </a:p>
              <a:p>
                <a:pPr marL="171450" indent="-171450">
                  <a:buFont typeface="Arial" pitchFamily="34" charset="0"/>
                  <a:buChar char="•"/>
                </a:pPr>
                <a:r>
                  <a:rPr lang="en-US" sz="200" dirty="0">
                    <a:latin typeface="Arial" panose="020B0604020202020204" pitchFamily="34" charset="0"/>
                    <a:cs typeface="Arial" panose="020B0604020202020204" pitchFamily="34" charset="0"/>
                  </a:rPr>
                  <a:t>Chemical</a:t>
                </a:r>
              </a:p>
              <a:p>
                <a:pPr marL="171450" indent="-171450">
                  <a:buFont typeface="Arial" pitchFamily="34" charset="0"/>
                  <a:buChar char="•"/>
                </a:pPr>
                <a:r>
                  <a:rPr lang="en-US" sz="200" dirty="0">
                    <a:latin typeface="Arial" panose="020B0604020202020204" pitchFamily="34" charset="0"/>
                    <a:cs typeface="Arial" panose="020B0604020202020204" pitchFamily="34" charset="0"/>
                  </a:rPr>
                  <a:t>Finance</a:t>
                </a:r>
              </a:p>
              <a:p>
                <a:pPr marL="171450" indent="-171450">
                  <a:buFont typeface="Arial" pitchFamily="34" charset="0"/>
                  <a:buChar char="•"/>
                </a:pPr>
                <a:r>
                  <a:rPr lang="en-US" sz="200" dirty="0">
                    <a:latin typeface="Arial" panose="020B0604020202020204" pitchFamily="34" charset="0"/>
                    <a:cs typeface="Arial" panose="020B0604020202020204" pitchFamily="34" charset="0"/>
                  </a:rPr>
                  <a:t>Info Technology</a:t>
                </a:r>
              </a:p>
              <a:p>
                <a:pPr marL="171450" indent="-171450">
                  <a:buFont typeface="Arial" pitchFamily="34" charset="0"/>
                  <a:buChar char="•"/>
                </a:pPr>
                <a:r>
                  <a:rPr lang="en-US" sz="200" dirty="0">
                    <a:latin typeface="Arial" panose="020B0604020202020204" pitchFamily="34" charset="0"/>
                    <a:cs typeface="Arial" panose="020B0604020202020204" pitchFamily="34" charset="0"/>
                  </a:rPr>
                  <a:t>Retail</a:t>
                </a:r>
              </a:p>
              <a:p>
                <a:endParaRPr lang="en-US" sz="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32" name="Picture 4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68481" y="5725028"/>
                <a:ext cx="908827" cy="9043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" name="Picture 2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08185" y="2133600"/>
                <a:ext cx="1429418" cy="990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4" name="TextBox 33"/>
              <p:cNvSpPr txBox="1"/>
              <p:nvPr/>
            </p:nvSpPr>
            <p:spPr>
              <a:xfrm>
                <a:off x="6577919" y="3559075"/>
                <a:ext cx="2566081" cy="15899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Government Participants</a:t>
                </a:r>
              </a:p>
              <a:p>
                <a:pPr marL="171450" indent="-171450">
                  <a:buFont typeface="Arial" pitchFamily="34" charset="0"/>
                  <a:buChar char="•"/>
                </a:pPr>
                <a:r>
                  <a:rPr lang="en-US" sz="200" dirty="0">
                    <a:latin typeface="Arial" panose="020B0604020202020204" pitchFamily="34" charset="0"/>
                    <a:cs typeface="Arial" panose="020B0604020202020204" pitchFamily="34" charset="0"/>
                  </a:rPr>
                  <a:t>NCR (Washington DC)</a:t>
                </a:r>
              </a:p>
              <a:p>
                <a:pPr marL="171450" indent="-171450">
                  <a:buFont typeface="Arial" pitchFamily="34" charset="0"/>
                  <a:buChar char="•"/>
                </a:pPr>
                <a:r>
                  <a:rPr lang="en-US" sz="200" dirty="0">
                    <a:latin typeface="Arial" panose="020B0604020202020204" pitchFamily="34" charset="0"/>
                    <a:cs typeface="Arial" panose="020B0604020202020204" pitchFamily="34" charset="0"/>
                  </a:rPr>
                  <a:t>Baltimore, MD</a:t>
                </a:r>
              </a:p>
              <a:p>
                <a:pPr marL="171450" indent="-171450">
                  <a:buFont typeface="Arial" pitchFamily="34" charset="0"/>
                  <a:buChar char="•"/>
                </a:pPr>
                <a:r>
                  <a:rPr lang="en-US" sz="200" dirty="0">
                    <a:latin typeface="Arial" panose="020B0604020202020204" pitchFamily="34" charset="0"/>
                    <a:cs typeface="Arial" panose="020B0604020202020204" pitchFamily="34" charset="0"/>
                  </a:rPr>
                  <a:t>Philadelphia, PA</a:t>
                </a:r>
              </a:p>
              <a:p>
                <a:pPr marL="171450" indent="-171450">
                  <a:buFont typeface="Arial" pitchFamily="34" charset="0"/>
                  <a:buChar char="•"/>
                </a:pPr>
                <a:r>
                  <a:rPr lang="en-US" sz="200" dirty="0">
                    <a:latin typeface="Arial" panose="020B0604020202020204" pitchFamily="34" charset="0"/>
                    <a:cs typeface="Arial" panose="020B0604020202020204" pitchFamily="34" charset="0"/>
                  </a:rPr>
                  <a:t>Newark, NJ</a:t>
                </a:r>
              </a:p>
              <a:p>
                <a:pPr marL="171450" indent="-171450">
                  <a:buFont typeface="Arial" pitchFamily="34" charset="0"/>
                  <a:buChar char="•"/>
                </a:pPr>
                <a:r>
                  <a:rPr lang="en-US" sz="200" dirty="0">
                    <a:latin typeface="Arial" panose="020B0604020202020204" pitchFamily="34" charset="0"/>
                    <a:cs typeface="Arial" panose="020B0604020202020204" pitchFamily="34" charset="0"/>
                  </a:rPr>
                  <a:t>New York City</a:t>
                </a:r>
              </a:p>
              <a:p>
                <a:pPr marL="171450" indent="-171450">
                  <a:buFont typeface="Arial" pitchFamily="34" charset="0"/>
                  <a:buChar char="•"/>
                </a:pPr>
                <a:r>
                  <a:rPr lang="en-US" sz="200" dirty="0">
                    <a:latin typeface="Arial" panose="020B0604020202020204" pitchFamily="34" charset="0"/>
                    <a:cs typeface="Arial" panose="020B0604020202020204" pitchFamily="34" charset="0"/>
                  </a:rPr>
                  <a:t>States (NY, NJ, PA, DE, MD, VA, WV, DC)</a:t>
                </a:r>
              </a:p>
              <a:p>
                <a:pPr marL="171450" indent="-171450">
                  <a:buFont typeface="Arial" pitchFamily="34" charset="0"/>
                  <a:buChar char="•"/>
                </a:pPr>
                <a:r>
                  <a:rPr lang="en-US" sz="200" dirty="0">
                    <a:latin typeface="Arial" panose="020B0604020202020204" pitchFamily="34" charset="0"/>
                    <a:cs typeface="Arial" panose="020B0604020202020204" pitchFamily="34" charset="0"/>
                  </a:rPr>
                  <a:t>FEMA</a:t>
                </a:r>
              </a:p>
            </p:txBody>
          </p:sp>
          <p:pic>
            <p:nvPicPr>
              <p:cNvPr id="35" name="Picture 3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53123" y="3842978"/>
                <a:ext cx="1339543" cy="11862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6" name="TextBox 35"/>
              <p:cNvSpPr txBox="1"/>
              <p:nvPr/>
            </p:nvSpPr>
            <p:spPr>
              <a:xfrm>
                <a:off x="4158955" y="3251419"/>
                <a:ext cx="1727881" cy="567838"/>
              </a:xfrm>
              <a:prstGeom prst="rect">
                <a:avLst/>
              </a:prstGeom>
              <a:noFill/>
              <a:ln w="381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CATEX Annual </a:t>
                </a:r>
              </a:p>
              <a:p>
                <a:pPr algn="ctr"/>
                <a:r>
                  <a:rPr lang="en-US" sz="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EX Series</a:t>
                </a: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4158955" y="1524001"/>
                <a:ext cx="1727881" cy="567838"/>
              </a:xfrm>
              <a:prstGeom prst="rect">
                <a:avLst/>
              </a:prstGeom>
              <a:noFill/>
              <a:ln w="381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Integrated </a:t>
                </a:r>
              </a:p>
              <a:p>
                <a:pPr algn="ctr"/>
                <a:r>
                  <a:rPr lang="en-US" sz="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Planning</a:t>
                </a: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3749323" y="1069536"/>
                <a:ext cx="2639490" cy="511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Joint Corridor Activities</a:t>
                </a:r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3840295" y="1371600"/>
                <a:ext cx="2408105" cy="5257799"/>
              </a:xfrm>
              <a:prstGeom prst="rect">
                <a:avLst/>
              </a:prstGeom>
              <a:noFill/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3886202" y="5130227"/>
                <a:ext cx="2269977" cy="567838"/>
              </a:xfrm>
              <a:prstGeom prst="rect">
                <a:avLst/>
              </a:prstGeom>
              <a:noFill/>
              <a:ln w="381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Joint Data /</a:t>
                </a:r>
              </a:p>
              <a:p>
                <a:pPr algn="ctr"/>
                <a:r>
                  <a:rPr lang="en-US" sz="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Products / Solutions</a:t>
                </a:r>
              </a:p>
            </p:txBody>
          </p:sp>
          <p:sp>
            <p:nvSpPr>
              <p:cNvPr id="41" name="Curved Right Arrow 40"/>
              <p:cNvSpPr/>
              <p:nvPr/>
            </p:nvSpPr>
            <p:spPr>
              <a:xfrm rot="8906304">
                <a:off x="6701951" y="800377"/>
                <a:ext cx="816032" cy="1785088"/>
              </a:xfrm>
              <a:prstGeom prst="curvedRightArrow">
                <a:avLst/>
              </a:prstGeom>
              <a:gradFill>
                <a:gsLst>
                  <a:gs pos="0">
                    <a:srgbClr val="03D4A8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5400000" scaled="0"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6577919" y="2206345"/>
                <a:ext cx="2108881" cy="908542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Public Sector WG</a:t>
                </a:r>
              </a:p>
              <a:p>
                <a:pPr algn="ctr"/>
                <a:endParaRPr lang="en-US" sz="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US" sz="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East Coast Corridor Coalition</a:t>
                </a:r>
              </a:p>
              <a:p>
                <a:pPr algn="ctr"/>
                <a:r>
                  <a:rPr lang="en-US" sz="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(EC3)</a:t>
                </a:r>
              </a:p>
            </p:txBody>
          </p:sp>
          <p:sp>
            <p:nvSpPr>
              <p:cNvPr id="43" name="Curved Right Arrow 42"/>
              <p:cNvSpPr/>
              <p:nvPr/>
            </p:nvSpPr>
            <p:spPr>
              <a:xfrm rot="12693696" flipH="1">
                <a:off x="2587151" y="800378"/>
                <a:ext cx="816032" cy="1785088"/>
              </a:xfrm>
              <a:prstGeom prst="curvedRightArrow">
                <a:avLst/>
              </a:prstGeom>
              <a:gradFill>
                <a:gsLst>
                  <a:gs pos="0">
                    <a:srgbClr val="03D4A8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5400000" scaled="0"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1410292" y="2206345"/>
                <a:ext cx="2094906" cy="908542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Private Sector WG</a:t>
                </a:r>
              </a:p>
              <a:p>
                <a:pPr algn="ctr"/>
                <a:endParaRPr lang="en-US" sz="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US" sz="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Multi-State Fleet Response Working Group</a:t>
                </a:r>
              </a:p>
            </p:txBody>
          </p:sp>
        </p:grpSp>
      </p:grpSp>
      <p:grpSp>
        <p:nvGrpSpPr>
          <p:cNvPr id="2052" name="Group 2051"/>
          <p:cNvGrpSpPr/>
          <p:nvPr/>
        </p:nvGrpSpPr>
        <p:grpSpPr>
          <a:xfrm>
            <a:off x="2667000" y="2857627"/>
            <a:ext cx="2167842" cy="281260"/>
            <a:chOff x="2667000" y="2857627"/>
            <a:chExt cx="2167842" cy="281260"/>
          </a:xfrm>
        </p:grpSpPr>
        <p:cxnSp>
          <p:nvCxnSpPr>
            <p:cNvPr id="49" name="Straight Arrow Connector 48"/>
            <p:cNvCxnSpPr/>
            <p:nvPr/>
          </p:nvCxnSpPr>
          <p:spPr>
            <a:xfrm>
              <a:off x="2667000" y="2895600"/>
              <a:ext cx="2126899" cy="243287"/>
            </a:xfrm>
            <a:prstGeom prst="straightConnector1">
              <a:avLst/>
            </a:prstGeom>
            <a:ln w="571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2707943" y="2857627"/>
              <a:ext cx="2126899" cy="243287"/>
            </a:xfrm>
            <a:prstGeom prst="straightConnector1">
              <a:avLst/>
            </a:prstGeom>
            <a:ln w="57150">
              <a:solidFill>
                <a:srgbClr val="FFFF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/>
          <p:cNvGrpSpPr/>
          <p:nvPr/>
        </p:nvGrpSpPr>
        <p:grpSpPr>
          <a:xfrm rot="20480993">
            <a:off x="6606061" y="2953175"/>
            <a:ext cx="1104393" cy="281260"/>
            <a:chOff x="2667000" y="2857627"/>
            <a:chExt cx="2167842" cy="281260"/>
          </a:xfrm>
        </p:grpSpPr>
        <p:cxnSp>
          <p:nvCxnSpPr>
            <p:cNvPr id="52" name="Straight Arrow Connector 51"/>
            <p:cNvCxnSpPr/>
            <p:nvPr/>
          </p:nvCxnSpPr>
          <p:spPr>
            <a:xfrm>
              <a:off x="2667000" y="2895600"/>
              <a:ext cx="2126899" cy="243287"/>
            </a:xfrm>
            <a:prstGeom prst="straightConnector1">
              <a:avLst/>
            </a:prstGeom>
            <a:ln w="571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>
              <a:off x="2707943" y="2857627"/>
              <a:ext cx="2126899" cy="243287"/>
            </a:xfrm>
            <a:prstGeom prst="straightConnector1">
              <a:avLst/>
            </a:prstGeom>
            <a:ln w="57150">
              <a:solidFill>
                <a:srgbClr val="FFFF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827670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066800"/>
            <a:ext cx="8991600" cy="517191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/>
              <a:t>The Role of the FRWG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56758-9B2D-4ECD-BA1B-930048794E03}" type="slidenum">
              <a:rPr lang="en-US" smtClean="0"/>
              <a:t>8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36343" y="2219362"/>
            <a:ext cx="1371600" cy="1200329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Regional Private Sector</a:t>
            </a:r>
          </a:p>
          <a:p>
            <a:pPr algn="ctr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Activities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23625" y="2413546"/>
            <a:ext cx="1203271" cy="923330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EC3</a:t>
            </a:r>
          </a:p>
          <a:p>
            <a:pPr algn="ctr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Working Group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20000" y="2429469"/>
            <a:ext cx="1371600" cy="1200329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Regional Public Sector</a:t>
            </a:r>
          </a:p>
          <a:p>
            <a:pPr algn="ctr"/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Activities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2016 Fleet Response Working Group Overview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4294967295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1/6/2016</a:t>
            </a:r>
          </a:p>
        </p:txBody>
      </p:sp>
      <p:sp>
        <p:nvSpPr>
          <p:cNvPr id="6" name="Rectangle 5"/>
          <p:cNvSpPr/>
          <p:nvPr/>
        </p:nvSpPr>
        <p:spPr>
          <a:xfrm>
            <a:off x="4114800" y="1187288"/>
            <a:ext cx="3192517" cy="490871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419600" y="1295400"/>
            <a:ext cx="2590800" cy="52322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The Regional Integrated Planning Framework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6477000" y="2936544"/>
            <a:ext cx="1129951" cy="138499"/>
          </a:xfrm>
          <a:prstGeom prst="straightConnector1">
            <a:avLst/>
          </a:prstGeom>
          <a:ln w="571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1" idx="1"/>
          </p:cNvCxnSpPr>
          <p:nvPr/>
        </p:nvCxnSpPr>
        <p:spPr>
          <a:xfrm flipH="1" flipV="1">
            <a:off x="6490049" y="2891135"/>
            <a:ext cx="1129951" cy="138499"/>
          </a:xfrm>
          <a:prstGeom prst="straightConnector1">
            <a:avLst/>
          </a:prstGeom>
          <a:ln w="57150">
            <a:solidFill>
              <a:srgbClr val="FFFF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4726085" y="3339152"/>
            <a:ext cx="1524000" cy="1219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893815" y="3745468"/>
            <a:ext cx="1203271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FRWG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 flipH="1" flipV="1">
            <a:off x="2700059" y="2819400"/>
            <a:ext cx="2002895" cy="1108182"/>
          </a:xfrm>
          <a:prstGeom prst="straightConnector1">
            <a:avLst/>
          </a:prstGeom>
          <a:ln w="571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 flipV="1">
            <a:off x="2723189" y="2795684"/>
            <a:ext cx="2002895" cy="1108182"/>
          </a:xfrm>
          <a:prstGeom prst="straightConnector1">
            <a:avLst/>
          </a:prstGeom>
          <a:ln w="57150">
            <a:solidFill>
              <a:srgbClr val="FFFF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10765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National Members/Products</a:t>
            </a:r>
            <a:br>
              <a:rPr lang="en-US" dirty="0"/>
            </a:br>
            <a:r>
              <a:rPr lang="en-US" dirty="0"/>
              <a:t>Regional Planning/Exercises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524000" y="1536918"/>
            <a:ext cx="7239000" cy="4863882"/>
            <a:chOff x="1524000" y="1143000"/>
            <a:chExt cx="7239000" cy="486388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6400" y="1143000"/>
              <a:ext cx="4670090" cy="2967037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86587" y="3352800"/>
              <a:ext cx="1190625" cy="1190625"/>
            </a:xfrm>
            <a:prstGeom prst="rect">
              <a:avLst/>
            </a:prstGeom>
          </p:spPr>
        </p:pic>
        <p:cxnSp>
          <p:nvCxnSpPr>
            <p:cNvPr id="7" name="Straight Connector 6"/>
            <p:cNvCxnSpPr/>
            <p:nvPr/>
          </p:nvCxnSpPr>
          <p:spPr>
            <a:xfrm>
              <a:off x="5791200" y="1714500"/>
              <a:ext cx="1219200" cy="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>
              <a:endCxn id="4" idx="1"/>
            </p:cNvCxnSpPr>
            <p:nvPr/>
          </p:nvCxnSpPr>
          <p:spPr>
            <a:xfrm flipV="1">
              <a:off x="5638800" y="1714500"/>
              <a:ext cx="1371600" cy="118110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0400" y="1143000"/>
              <a:ext cx="1143000" cy="1143000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6657974" y="2286000"/>
              <a:ext cx="210502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/>
                <a:t>9 State Regional </a:t>
              </a:r>
              <a:r>
                <a:rPr lang="en-US" sz="1600" dirty="0"/>
                <a:t>Governance, Planning, &amp; Exercises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400800" y="4596825"/>
              <a:ext cx="233362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National Membership, Partnerships, Solutions, Information Sharing</a:t>
              </a:r>
            </a:p>
          </p:txBody>
        </p:sp>
        <p:sp>
          <p:nvSpPr>
            <p:cNvPr id="216" name="Oval 215"/>
            <p:cNvSpPr/>
            <p:nvPr/>
          </p:nvSpPr>
          <p:spPr>
            <a:xfrm rot="5400000">
              <a:off x="3799547" y="22344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1" name="Oval 220"/>
            <p:cNvSpPr/>
            <p:nvPr/>
          </p:nvSpPr>
          <p:spPr>
            <a:xfrm rot="5400000">
              <a:off x="3567230" y="223315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4" name="Oval 223"/>
            <p:cNvSpPr/>
            <p:nvPr/>
          </p:nvSpPr>
          <p:spPr>
            <a:xfrm rot="5400000">
              <a:off x="4190606" y="219316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Oval 228"/>
            <p:cNvSpPr/>
            <p:nvPr/>
          </p:nvSpPr>
          <p:spPr>
            <a:xfrm rot="5400000">
              <a:off x="3799547" y="25773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3" name="Oval 232"/>
            <p:cNvSpPr/>
            <p:nvPr/>
          </p:nvSpPr>
          <p:spPr>
            <a:xfrm rot="5400000">
              <a:off x="3467100" y="19050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Oval 236"/>
            <p:cNvSpPr/>
            <p:nvPr/>
          </p:nvSpPr>
          <p:spPr>
            <a:xfrm rot="5400000">
              <a:off x="4028147" y="2606635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1" name="Oval 240"/>
            <p:cNvSpPr/>
            <p:nvPr/>
          </p:nvSpPr>
          <p:spPr>
            <a:xfrm rot="5400000">
              <a:off x="3951947" y="27297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2" name="Oval 241"/>
            <p:cNvSpPr/>
            <p:nvPr/>
          </p:nvSpPr>
          <p:spPr>
            <a:xfrm rot="5400000">
              <a:off x="3055586" y="2489973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3" name="Oval 242"/>
            <p:cNvSpPr/>
            <p:nvPr/>
          </p:nvSpPr>
          <p:spPr>
            <a:xfrm rot="5400000">
              <a:off x="3342347" y="26670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5" name="Oval 254"/>
            <p:cNvSpPr/>
            <p:nvPr/>
          </p:nvSpPr>
          <p:spPr>
            <a:xfrm rot="5400000">
              <a:off x="3037547" y="28956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9" name="Oval 258"/>
            <p:cNvSpPr/>
            <p:nvPr/>
          </p:nvSpPr>
          <p:spPr>
            <a:xfrm rot="5400000">
              <a:off x="2590800" y="2528073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3" name="Oval 262"/>
            <p:cNvSpPr/>
            <p:nvPr/>
          </p:nvSpPr>
          <p:spPr>
            <a:xfrm rot="5400000">
              <a:off x="2949900" y="3099573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Oval 266"/>
            <p:cNvSpPr/>
            <p:nvPr/>
          </p:nvSpPr>
          <p:spPr>
            <a:xfrm rot="5400000">
              <a:off x="3189947" y="30480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3" name="Oval 272"/>
            <p:cNvSpPr/>
            <p:nvPr/>
          </p:nvSpPr>
          <p:spPr>
            <a:xfrm rot="5400000">
              <a:off x="4764634" y="32004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4" name="Oval 273"/>
            <p:cNvSpPr/>
            <p:nvPr/>
          </p:nvSpPr>
          <p:spPr>
            <a:xfrm rot="5400000">
              <a:off x="5029200" y="32766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Oval 276"/>
            <p:cNvSpPr/>
            <p:nvPr/>
          </p:nvSpPr>
          <p:spPr>
            <a:xfrm rot="5400000">
              <a:off x="5257800" y="33528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9" name="Oval 278"/>
            <p:cNvSpPr/>
            <p:nvPr/>
          </p:nvSpPr>
          <p:spPr>
            <a:xfrm rot="5400000">
              <a:off x="5257800" y="33528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0" name="Oval 279"/>
            <p:cNvSpPr/>
            <p:nvPr/>
          </p:nvSpPr>
          <p:spPr>
            <a:xfrm rot="5400000">
              <a:off x="5257800" y="33528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1" name="Oval 280"/>
            <p:cNvSpPr/>
            <p:nvPr/>
          </p:nvSpPr>
          <p:spPr>
            <a:xfrm rot="5400000">
              <a:off x="5022389" y="3428006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2" name="Oval 281"/>
            <p:cNvSpPr/>
            <p:nvPr/>
          </p:nvSpPr>
          <p:spPr>
            <a:xfrm rot="5400000">
              <a:off x="4857849" y="3063835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Oval 282"/>
            <p:cNvSpPr/>
            <p:nvPr/>
          </p:nvSpPr>
          <p:spPr>
            <a:xfrm rot="5400000">
              <a:off x="4944679" y="3304834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5" name="Oval 284"/>
            <p:cNvSpPr/>
            <p:nvPr/>
          </p:nvSpPr>
          <p:spPr>
            <a:xfrm rot="5400000">
              <a:off x="4577697" y="3191026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6" name="Oval 285"/>
            <p:cNvSpPr/>
            <p:nvPr/>
          </p:nvSpPr>
          <p:spPr>
            <a:xfrm rot="5400000">
              <a:off x="5229758" y="32004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" name="Oval 286"/>
            <p:cNvSpPr/>
            <p:nvPr/>
          </p:nvSpPr>
          <p:spPr>
            <a:xfrm rot="5400000">
              <a:off x="5229758" y="32004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Oval 287"/>
            <p:cNvSpPr/>
            <p:nvPr/>
          </p:nvSpPr>
          <p:spPr>
            <a:xfrm rot="5400000">
              <a:off x="5098589" y="3056252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Oval 289"/>
            <p:cNvSpPr/>
            <p:nvPr/>
          </p:nvSpPr>
          <p:spPr>
            <a:xfrm rot="5400000">
              <a:off x="5410200" y="35052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Oval 290"/>
            <p:cNvSpPr/>
            <p:nvPr/>
          </p:nvSpPr>
          <p:spPr>
            <a:xfrm rot="5400000">
              <a:off x="5410200" y="35052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Oval 291"/>
            <p:cNvSpPr/>
            <p:nvPr/>
          </p:nvSpPr>
          <p:spPr>
            <a:xfrm rot="5400000">
              <a:off x="5416070" y="36576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Oval 292"/>
            <p:cNvSpPr/>
            <p:nvPr/>
          </p:nvSpPr>
          <p:spPr>
            <a:xfrm rot="5400000">
              <a:off x="5524831" y="3750034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Oval 293"/>
            <p:cNvSpPr/>
            <p:nvPr/>
          </p:nvSpPr>
          <p:spPr>
            <a:xfrm rot="5400000">
              <a:off x="3800148" y="2958878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0" name="Oval 299"/>
            <p:cNvSpPr/>
            <p:nvPr/>
          </p:nvSpPr>
          <p:spPr>
            <a:xfrm rot="5400000">
              <a:off x="3875747" y="31869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1" name="Oval 300"/>
            <p:cNvSpPr/>
            <p:nvPr/>
          </p:nvSpPr>
          <p:spPr>
            <a:xfrm rot="5400000">
              <a:off x="4256747" y="31107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2" name="Oval 301"/>
            <p:cNvSpPr/>
            <p:nvPr/>
          </p:nvSpPr>
          <p:spPr>
            <a:xfrm rot="5400000">
              <a:off x="4256747" y="31107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" name="Oval 306"/>
            <p:cNvSpPr/>
            <p:nvPr/>
          </p:nvSpPr>
          <p:spPr>
            <a:xfrm rot="5400000">
              <a:off x="3951947" y="34155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" name="Oval 308"/>
            <p:cNvSpPr/>
            <p:nvPr/>
          </p:nvSpPr>
          <p:spPr>
            <a:xfrm rot="5400000">
              <a:off x="3949923" y="36576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" name="Oval 310"/>
            <p:cNvSpPr/>
            <p:nvPr/>
          </p:nvSpPr>
          <p:spPr>
            <a:xfrm rot="5400000">
              <a:off x="3505200" y="30480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2" name="Oval 311"/>
            <p:cNvSpPr/>
            <p:nvPr/>
          </p:nvSpPr>
          <p:spPr>
            <a:xfrm rot="5400000">
              <a:off x="4076305" y="31107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5" name="Oval 314"/>
            <p:cNvSpPr/>
            <p:nvPr/>
          </p:nvSpPr>
          <p:spPr>
            <a:xfrm rot="5400000">
              <a:off x="4180547" y="3444835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7" name="Oval 316"/>
            <p:cNvSpPr/>
            <p:nvPr/>
          </p:nvSpPr>
          <p:spPr>
            <a:xfrm rot="5400000">
              <a:off x="4294847" y="3351806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8" name="Oval 317"/>
            <p:cNvSpPr/>
            <p:nvPr/>
          </p:nvSpPr>
          <p:spPr>
            <a:xfrm rot="5400000">
              <a:off x="4467790" y="34671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9" name="Oval 318"/>
            <p:cNvSpPr/>
            <p:nvPr/>
          </p:nvSpPr>
          <p:spPr>
            <a:xfrm rot="5400000">
              <a:off x="4104347" y="35679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1" name="Oval 320"/>
            <p:cNvSpPr/>
            <p:nvPr/>
          </p:nvSpPr>
          <p:spPr>
            <a:xfrm rot="5400000">
              <a:off x="2656547" y="15867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2" name="Oval 321"/>
            <p:cNvSpPr/>
            <p:nvPr/>
          </p:nvSpPr>
          <p:spPr>
            <a:xfrm rot="5400000">
              <a:off x="2656547" y="15867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5" name="Oval 324"/>
            <p:cNvSpPr/>
            <p:nvPr/>
          </p:nvSpPr>
          <p:spPr>
            <a:xfrm rot="5400000">
              <a:off x="2097571" y="14859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6" name="Oval 325"/>
            <p:cNvSpPr/>
            <p:nvPr/>
          </p:nvSpPr>
          <p:spPr>
            <a:xfrm rot="5400000">
              <a:off x="2275547" y="15867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Oval 328"/>
            <p:cNvSpPr/>
            <p:nvPr/>
          </p:nvSpPr>
          <p:spPr>
            <a:xfrm rot="5400000">
              <a:off x="2504147" y="16629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0" name="Oval 329"/>
            <p:cNvSpPr/>
            <p:nvPr/>
          </p:nvSpPr>
          <p:spPr>
            <a:xfrm rot="5400000">
              <a:off x="2923247" y="1578886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4" name="Oval 333"/>
            <p:cNvSpPr/>
            <p:nvPr/>
          </p:nvSpPr>
          <p:spPr>
            <a:xfrm rot="5400000">
              <a:off x="2007337" y="137171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5" name="Oval 334"/>
            <p:cNvSpPr/>
            <p:nvPr/>
          </p:nvSpPr>
          <p:spPr>
            <a:xfrm rot="5400000">
              <a:off x="2133719" y="1706812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6" name="Oval 335"/>
            <p:cNvSpPr/>
            <p:nvPr/>
          </p:nvSpPr>
          <p:spPr>
            <a:xfrm rot="5400000">
              <a:off x="1931137" y="1730445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7" name="Oval 336"/>
            <p:cNvSpPr/>
            <p:nvPr/>
          </p:nvSpPr>
          <p:spPr>
            <a:xfrm rot="5400000">
              <a:off x="2123147" y="13716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1" name="Oval 340"/>
            <p:cNvSpPr/>
            <p:nvPr/>
          </p:nvSpPr>
          <p:spPr>
            <a:xfrm rot="5400000">
              <a:off x="2580347" y="1844635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2" name="Oval 341"/>
            <p:cNvSpPr/>
            <p:nvPr/>
          </p:nvSpPr>
          <p:spPr>
            <a:xfrm rot="5400000">
              <a:off x="2656547" y="18153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3" name="Oval 342"/>
            <p:cNvSpPr/>
            <p:nvPr/>
          </p:nvSpPr>
          <p:spPr>
            <a:xfrm rot="5400000">
              <a:off x="2656547" y="18153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4" name="Oval 343"/>
            <p:cNvSpPr/>
            <p:nvPr/>
          </p:nvSpPr>
          <p:spPr>
            <a:xfrm rot="5400000">
              <a:off x="2656547" y="18153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5" name="Oval 344"/>
            <p:cNvSpPr/>
            <p:nvPr/>
          </p:nvSpPr>
          <p:spPr>
            <a:xfrm rot="5400000">
              <a:off x="2504147" y="19677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Oval 345"/>
            <p:cNvSpPr/>
            <p:nvPr/>
          </p:nvSpPr>
          <p:spPr>
            <a:xfrm rot="5400000">
              <a:off x="1790700" y="2029018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7" name="Oval 346"/>
            <p:cNvSpPr/>
            <p:nvPr/>
          </p:nvSpPr>
          <p:spPr>
            <a:xfrm rot="5400000">
              <a:off x="2209800" y="25011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8" name="Oval 347"/>
            <p:cNvSpPr/>
            <p:nvPr/>
          </p:nvSpPr>
          <p:spPr>
            <a:xfrm rot="5400000">
              <a:off x="2295425" y="2620108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0" name="Oval 349"/>
            <p:cNvSpPr/>
            <p:nvPr/>
          </p:nvSpPr>
          <p:spPr>
            <a:xfrm rot="5400000">
              <a:off x="1981200" y="2606635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2" name="Oval 351"/>
            <p:cNvSpPr/>
            <p:nvPr/>
          </p:nvSpPr>
          <p:spPr>
            <a:xfrm rot="5400000">
              <a:off x="1828800" y="25011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6" name="Oval 355"/>
            <p:cNvSpPr/>
            <p:nvPr/>
          </p:nvSpPr>
          <p:spPr>
            <a:xfrm rot="5400000">
              <a:off x="2199742" y="2274233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8" name="Oval 357"/>
            <p:cNvSpPr/>
            <p:nvPr/>
          </p:nvSpPr>
          <p:spPr>
            <a:xfrm rot="5400000">
              <a:off x="2538235" y="28949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" name="Oval 358"/>
            <p:cNvSpPr/>
            <p:nvPr/>
          </p:nvSpPr>
          <p:spPr>
            <a:xfrm rot="5400000">
              <a:off x="1905000" y="27297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5" name="Oval 364"/>
            <p:cNvSpPr/>
            <p:nvPr/>
          </p:nvSpPr>
          <p:spPr>
            <a:xfrm rot="5400000">
              <a:off x="2650179" y="2274233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6" name="Oval 365"/>
            <p:cNvSpPr/>
            <p:nvPr/>
          </p:nvSpPr>
          <p:spPr>
            <a:xfrm rot="5400000">
              <a:off x="1752600" y="2274233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7" name="Oval 366"/>
            <p:cNvSpPr/>
            <p:nvPr/>
          </p:nvSpPr>
          <p:spPr>
            <a:xfrm rot="5400000">
              <a:off x="2676207" y="3128072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8" name="Oval 367"/>
            <p:cNvSpPr/>
            <p:nvPr/>
          </p:nvSpPr>
          <p:spPr>
            <a:xfrm rot="5400000">
              <a:off x="2209800" y="27297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9" name="Oval 368"/>
            <p:cNvSpPr/>
            <p:nvPr/>
          </p:nvSpPr>
          <p:spPr>
            <a:xfrm rot="5400000">
              <a:off x="2209800" y="27297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0" name="Oval 369"/>
            <p:cNvSpPr/>
            <p:nvPr/>
          </p:nvSpPr>
          <p:spPr>
            <a:xfrm rot="5400000">
              <a:off x="2209800" y="27297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1" name="Oval 370"/>
            <p:cNvSpPr/>
            <p:nvPr/>
          </p:nvSpPr>
          <p:spPr>
            <a:xfrm rot="5400000">
              <a:off x="2057400" y="28821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2" name="Oval 371"/>
            <p:cNvSpPr/>
            <p:nvPr/>
          </p:nvSpPr>
          <p:spPr>
            <a:xfrm rot="5400000">
              <a:off x="5257800" y="26154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3" name="Oval 372"/>
            <p:cNvSpPr/>
            <p:nvPr/>
          </p:nvSpPr>
          <p:spPr>
            <a:xfrm rot="5400000">
              <a:off x="5562600" y="27297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4" name="Oval 373"/>
            <p:cNvSpPr/>
            <p:nvPr/>
          </p:nvSpPr>
          <p:spPr>
            <a:xfrm rot="5400000">
              <a:off x="5562600" y="27297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5" name="Oval 374"/>
            <p:cNvSpPr/>
            <p:nvPr/>
          </p:nvSpPr>
          <p:spPr>
            <a:xfrm rot="5400000">
              <a:off x="5514442" y="27297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6" name="Oval 375"/>
            <p:cNvSpPr/>
            <p:nvPr/>
          </p:nvSpPr>
          <p:spPr>
            <a:xfrm rot="5400000">
              <a:off x="5334000" y="2835235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7" name="Oval 376"/>
            <p:cNvSpPr/>
            <p:nvPr/>
          </p:nvSpPr>
          <p:spPr>
            <a:xfrm rot="5400000">
              <a:off x="4943924" y="2626636"/>
              <a:ext cx="51573" cy="105355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8" name="Oval 377"/>
            <p:cNvSpPr/>
            <p:nvPr/>
          </p:nvSpPr>
          <p:spPr>
            <a:xfrm rot="5400000">
              <a:off x="5181600" y="27297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" name="Oval 378"/>
            <p:cNvSpPr/>
            <p:nvPr/>
          </p:nvSpPr>
          <p:spPr>
            <a:xfrm rot="5400000">
              <a:off x="5562600" y="26535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0" name="Oval 379"/>
            <p:cNvSpPr/>
            <p:nvPr/>
          </p:nvSpPr>
          <p:spPr>
            <a:xfrm rot="5400000">
              <a:off x="5562600" y="26535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1" name="Oval 380"/>
            <p:cNvSpPr/>
            <p:nvPr/>
          </p:nvSpPr>
          <p:spPr>
            <a:xfrm rot="5400000">
              <a:off x="5410200" y="28059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2" name="Oval 381"/>
            <p:cNvSpPr/>
            <p:nvPr/>
          </p:nvSpPr>
          <p:spPr>
            <a:xfrm rot="5400000">
              <a:off x="5562600" y="26535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3" name="Oval 382"/>
            <p:cNvSpPr/>
            <p:nvPr/>
          </p:nvSpPr>
          <p:spPr>
            <a:xfrm rot="5400000">
              <a:off x="5410200" y="28059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4" name="Oval 383"/>
            <p:cNvSpPr/>
            <p:nvPr/>
          </p:nvSpPr>
          <p:spPr>
            <a:xfrm rot="5400000">
              <a:off x="5410200" y="28059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5" name="Oval 384"/>
            <p:cNvSpPr/>
            <p:nvPr/>
          </p:nvSpPr>
          <p:spPr>
            <a:xfrm rot="5400000">
              <a:off x="5257800" y="29583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6" name="Oval 385"/>
            <p:cNvSpPr/>
            <p:nvPr/>
          </p:nvSpPr>
          <p:spPr>
            <a:xfrm rot="5400000">
              <a:off x="4688434" y="2717203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8" name="Oval 387"/>
            <p:cNvSpPr/>
            <p:nvPr/>
          </p:nvSpPr>
          <p:spPr>
            <a:xfrm rot="5400000">
              <a:off x="5077753" y="2557425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9" name="Oval 388"/>
            <p:cNvSpPr/>
            <p:nvPr/>
          </p:nvSpPr>
          <p:spPr>
            <a:xfrm rot="5400000">
              <a:off x="4608590" y="249463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0" name="Oval 389"/>
            <p:cNvSpPr/>
            <p:nvPr/>
          </p:nvSpPr>
          <p:spPr>
            <a:xfrm rot="5400000">
              <a:off x="5382158" y="26535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1" name="Oval 390"/>
            <p:cNvSpPr/>
            <p:nvPr/>
          </p:nvSpPr>
          <p:spPr>
            <a:xfrm rot="5400000">
              <a:off x="5382158" y="26535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2" name="Oval 391"/>
            <p:cNvSpPr/>
            <p:nvPr/>
          </p:nvSpPr>
          <p:spPr>
            <a:xfrm rot="5400000">
              <a:off x="5334000" y="26535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3" name="Oval 392"/>
            <p:cNvSpPr/>
            <p:nvPr/>
          </p:nvSpPr>
          <p:spPr>
            <a:xfrm rot="5400000">
              <a:off x="5486400" y="2987635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4" name="Oval 393"/>
            <p:cNvSpPr/>
            <p:nvPr/>
          </p:nvSpPr>
          <p:spPr>
            <a:xfrm rot="5400000">
              <a:off x="5562600" y="29583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5" name="Oval 394"/>
            <p:cNvSpPr/>
            <p:nvPr/>
          </p:nvSpPr>
          <p:spPr>
            <a:xfrm rot="5400000">
              <a:off x="5562600" y="29583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6" name="Oval 395"/>
            <p:cNvSpPr/>
            <p:nvPr/>
          </p:nvSpPr>
          <p:spPr>
            <a:xfrm rot="5400000">
              <a:off x="5562600" y="29583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9" name="Oval 398"/>
            <p:cNvSpPr/>
            <p:nvPr/>
          </p:nvSpPr>
          <p:spPr>
            <a:xfrm rot="5400000">
              <a:off x="6019800" y="15867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0" name="Oval 399"/>
            <p:cNvSpPr/>
            <p:nvPr/>
          </p:nvSpPr>
          <p:spPr>
            <a:xfrm rot="5400000">
              <a:off x="6019800" y="15867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4" name="Oval 403"/>
            <p:cNvSpPr/>
            <p:nvPr/>
          </p:nvSpPr>
          <p:spPr>
            <a:xfrm rot="5400000">
              <a:off x="5638800" y="15867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7" name="Oval 406"/>
            <p:cNvSpPr/>
            <p:nvPr/>
          </p:nvSpPr>
          <p:spPr>
            <a:xfrm rot="5400000">
              <a:off x="5867400" y="16629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9" name="Oval 408"/>
            <p:cNvSpPr/>
            <p:nvPr/>
          </p:nvSpPr>
          <p:spPr>
            <a:xfrm rot="5400000">
              <a:off x="5867400" y="16629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" name="Oval 409"/>
            <p:cNvSpPr/>
            <p:nvPr/>
          </p:nvSpPr>
          <p:spPr>
            <a:xfrm rot="5400000">
              <a:off x="5867400" y="16629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9" name="Oval 418"/>
            <p:cNvSpPr/>
            <p:nvPr/>
          </p:nvSpPr>
          <p:spPr>
            <a:xfrm rot="5400000">
              <a:off x="5943600" y="1844635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0" name="Oval 419"/>
            <p:cNvSpPr/>
            <p:nvPr/>
          </p:nvSpPr>
          <p:spPr>
            <a:xfrm rot="5400000">
              <a:off x="6019800" y="18153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3" name="Oval 422"/>
            <p:cNvSpPr/>
            <p:nvPr/>
          </p:nvSpPr>
          <p:spPr>
            <a:xfrm rot="5400000">
              <a:off x="5867400" y="19677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4" name="Oval 423"/>
            <p:cNvSpPr/>
            <p:nvPr/>
          </p:nvSpPr>
          <p:spPr>
            <a:xfrm rot="5400000">
              <a:off x="5410200" y="21717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5" name="Oval 424"/>
            <p:cNvSpPr/>
            <p:nvPr/>
          </p:nvSpPr>
          <p:spPr>
            <a:xfrm rot="5400000">
              <a:off x="5715000" y="22860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6" name="Oval 425"/>
            <p:cNvSpPr/>
            <p:nvPr/>
          </p:nvSpPr>
          <p:spPr>
            <a:xfrm rot="5400000">
              <a:off x="5715000" y="22860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7" name="Oval 426"/>
            <p:cNvSpPr/>
            <p:nvPr/>
          </p:nvSpPr>
          <p:spPr>
            <a:xfrm rot="5400000">
              <a:off x="5666842" y="22860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8" name="Oval 427"/>
            <p:cNvSpPr/>
            <p:nvPr/>
          </p:nvSpPr>
          <p:spPr>
            <a:xfrm rot="5400000">
              <a:off x="5486400" y="2391508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9" name="Oval 428"/>
            <p:cNvSpPr/>
            <p:nvPr/>
          </p:nvSpPr>
          <p:spPr>
            <a:xfrm rot="5400000">
              <a:off x="5069434" y="22098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0" name="Oval 429"/>
            <p:cNvSpPr/>
            <p:nvPr/>
          </p:nvSpPr>
          <p:spPr>
            <a:xfrm rot="5400000">
              <a:off x="5334000" y="22860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1" name="Oval 430"/>
            <p:cNvSpPr/>
            <p:nvPr/>
          </p:nvSpPr>
          <p:spPr>
            <a:xfrm rot="5400000">
              <a:off x="5715000" y="22098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2" name="Oval 431"/>
            <p:cNvSpPr/>
            <p:nvPr/>
          </p:nvSpPr>
          <p:spPr>
            <a:xfrm rot="5400000">
              <a:off x="5715000" y="22098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3" name="Oval 432"/>
            <p:cNvSpPr/>
            <p:nvPr/>
          </p:nvSpPr>
          <p:spPr>
            <a:xfrm rot="5400000">
              <a:off x="5562600" y="23622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4" name="Oval 433"/>
            <p:cNvSpPr/>
            <p:nvPr/>
          </p:nvSpPr>
          <p:spPr>
            <a:xfrm rot="5400000">
              <a:off x="5715000" y="22098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5" name="Oval 434"/>
            <p:cNvSpPr/>
            <p:nvPr/>
          </p:nvSpPr>
          <p:spPr>
            <a:xfrm rot="5400000">
              <a:off x="5562600" y="23622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6" name="Oval 435"/>
            <p:cNvSpPr/>
            <p:nvPr/>
          </p:nvSpPr>
          <p:spPr>
            <a:xfrm rot="5400000">
              <a:off x="5562600" y="23622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7" name="Oval 436"/>
            <p:cNvSpPr/>
            <p:nvPr/>
          </p:nvSpPr>
          <p:spPr>
            <a:xfrm rot="5400000">
              <a:off x="5410200" y="25146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0" name="Oval 439"/>
            <p:cNvSpPr/>
            <p:nvPr/>
          </p:nvSpPr>
          <p:spPr>
            <a:xfrm rot="5400000">
              <a:off x="5105400" y="2329129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1" name="Oval 440"/>
            <p:cNvSpPr/>
            <p:nvPr/>
          </p:nvSpPr>
          <p:spPr>
            <a:xfrm rot="5400000">
              <a:off x="4882540" y="1991801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2" name="Oval 441"/>
            <p:cNvSpPr/>
            <p:nvPr/>
          </p:nvSpPr>
          <p:spPr>
            <a:xfrm rot="5400000">
              <a:off x="5534558" y="22098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3" name="Oval 442"/>
            <p:cNvSpPr/>
            <p:nvPr/>
          </p:nvSpPr>
          <p:spPr>
            <a:xfrm rot="5400000">
              <a:off x="5534558" y="22098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4" name="Oval 443"/>
            <p:cNvSpPr/>
            <p:nvPr/>
          </p:nvSpPr>
          <p:spPr>
            <a:xfrm rot="5400000">
              <a:off x="5486400" y="22098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5" name="Oval 444"/>
            <p:cNvSpPr/>
            <p:nvPr/>
          </p:nvSpPr>
          <p:spPr>
            <a:xfrm rot="5400000">
              <a:off x="5638800" y="2543908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6" name="Oval 445"/>
            <p:cNvSpPr/>
            <p:nvPr/>
          </p:nvSpPr>
          <p:spPr>
            <a:xfrm rot="5400000">
              <a:off x="5715000" y="25146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7" name="Oval 446"/>
            <p:cNvSpPr/>
            <p:nvPr/>
          </p:nvSpPr>
          <p:spPr>
            <a:xfrm rot="5400000">
              <a:off x="5715000" y="25146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8" name="Oval 447"/>
            <p:cNvSpPr/>
            <p:nvPr/>
          </p:nvSpPr>
          <p:spPr>
            <a:xfrm rot="5400000">
              <a:off x="5715000" y="25146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9" name="Oval 448"/>
            <p:cNvSpPr/>
            <p:nvPr/>
          </p:nvSpPr>
          <p:spPr>
            <a:xfrm rot="5400000">
              <a:off x="5562600" y="26670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0" name="Oval 449"/>
            <p:cNvSpPr/>
            <p:nvPr/>
          </p:nvSpPr>
          <p:spPr>
            <a:xfrm rot="5400000">
              <a:off x="5486400" y="17907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1" name="Oval 450"/>
            <p:cNvSpPr/>
            <p:nvPr/>
          </p:nvSpPr>
          <p:spPr>
            <a:xfrm rot="5400000">
              <a:off x="5791200" y="19050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2" name="Oval 451"/>
            <p:cNvSpPr/>
            <p:nvPr/>
          </p:nvSpPr>
          <p:spPr>
            <a:xfrm rot="5400000">
              <a:off x="5791200" y="19050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3" name="Oval 452"/>
            <p:cNvSpPr/>
            <p:nvPr/>
          </p:nvSpPr>
          <p:spPr>
            <a:xfrm rot="5400000">
              <a:off x="5743042" y="19050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4" name="Oval 453"/>
            <p:cNvSpPr/>
            <p:nvPr/>
          </p:nvSpPr>
          <p:spPr>
            <a:xfrm rot="5400000">
              <a:off x="5562600" y="2010508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5" name="Oval 454"/>
            <p:cNvSpPr/>
            <p:nvPr/>
          </p:nvSpPr>
          <p:spPr>
            <a:xfrm rot="5400000">
              <a:off x="5183734" y="1991249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6" name="Oval 455"/>
            <p:cNvSpPr/>
            <p:nvPr/>
          </p:nvSpPr>
          <p:spPr>
            <a:xfrm rot="5400000">
              <a:off x="5410200" y="19050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7" name="Oval 456"/>
            <p:cNvSpPr/>
            <p:nvPr/>
          </p:nvSpPr>
          <p:spPr>
            <a:xfrm rot="5400000">
              <a:off x="5791200" y="18288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8" name="Oval 457"/>
            <p:cNvSpPr/>
            <p:nvPr/>
          </p:nvSpPr>
          <p:spPr>
            <a:xfrm rot="5400000">
              <a:off x="5791200" y="18288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9" name="Oval 458"/>
            <p:cNvSpPr/>
            <p:nvPr/>
          </p:nvSpPr>
          <p:spPr>
            <a:xfrm rot="5400000">
              <a:off x="5638800" y="19812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1" name="Oval 460"/>
            <p:cNvSpPr/>
            <p:nvPr/>
          </p:nvSpPr>
          <p:spPr>
            <a:xfrm rot="5400000">
              <a:off x="5638800" y="19812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2" name="Oval 461"/>
            <p:cNvSpPr/>
            <p:nvPr/>
          </p:nvSpPr>
          <p:spPr>
            <a:xfrm rot="5400000">
              <a:off x="5638800" y="19812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3" name="Oval 462"/>
            <p:cNvSpPr/>
            <p:nvPr/>
          </p:nvSpPr>
          <p:spPr>
            <a:xfrm rot="5400000">
              <a:off x="5486400" y="21336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4" name="Oval 463"/>
            <p:cNvSpPr/>
            <p:nvPr/>
          </p:nvSpPr>
          <p:spPr>
            <a:xfrm rot="5400000">
              <a:off x="3228047" y="132831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8" name="Oval 467"/>
            <p:cNvSpPr/>
            <p:nvPr/>
          </p:nvSpPr>
          <p:spPr>
            <a:xfrm rot="5400000">
              <a:off x="5610758" y="18288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1" name="Oval 470"/>
            <p:cNvSpPr/>
            <p:nvPr/>
          </p:nvSpPr>
          <p:spPr>
            <a:xfrm rot="5400000">
              <a:off x="5715000" y="2162908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2" name="Oval 471"/>
            <p:cNvSpPr/>
            <p:nvPr/>
          </p:nvSpPr>
          <p:spPr>
            <a:xfrm rot="5400000">
              <a:off x="5791200" y="21336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3" name="Oval 472"/>
            <p:cNvSpPr/>
            <p:nvPr/>
          </p:nvSpPr>
          <p:spPr>
            <a:xfrm rot="5400000">
              <a:off x="5791200" y="21336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4" name="Oval 473"/>
            <p:cNvSpPr/>
            <p:nvPr/>
          </p:nvSpPr>
          <p:spPr>
            <a:xfrm rot="5400000">
              <a:off x="5791200" y="21336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5" name="Oval 474"/>
            <p:cNvSpPr/>
            <p:nvPr/>
          </p:nvSpPr>
          <p:spPr>
            <a:xfrm rot="5400000">
              <a:off x="5638800" y="22860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6" name="Oval 475"/>
            <p:cNvSpPr/>
            <p:nvPr/>
          </p:nvSpPr>
          <p:spPr>
            <a:xfrm rot="5400000">
              <a:off x="4849153" y="2363126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7" name="Oval 476"/>
            <p:cNvSpPr/>
            <p:nvPr/>
          </p:nvSpPr>
          <p:spPr>
            <a:xfrm rot="5400000">
              <a:off x="4104347" y="15867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8" name="Oval 477"/>
            <p:cNvSpPr/>
            <p:nvPr/>
          </p:nvSpPr>
          <p:spPr>
            <a:xfrm rot="5400000">
              <a:off x="4104347" y="15867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9" name="Oval 478"/>
            <p:cNvSpPr/>
            <p:nvPr/>
          </p:nvSpPr>
          <p:spPr>
            <a:xfrm rot="5400000">
              <a:off x="4152506" y="1697824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0" name="Oval 479"/>
            <p:cNvSpPr/>
            <p:nvPr/>
          </p:nvSpPr>
          <p:spPr>
            <a:xfrm rot="5400000">
              <a:off x="3875747" y="1692235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1" name="Oval 480"/>
            <p:cNvSpPr/>
            <p:nvPr/>
          </p:nvSpPr>
          <p:spPr>
            <a:xfrm rot="5400000">
              <a:off x="3458781" y="15105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2" name="Oval 481"/>
            <p:cNvSpPr/>
            <p:nvPr/>
          </p:nvSpPr>
          <p:spPr>
            <a:xfrm rot="5400000">
              <a:off x="4618265" y="289169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3" name="Oval 482"/>
            <p:cNvSpPr/>
            <p:nvPr/>
          </p:nvSpPr>
          <p:spPr>
            <a:xfrm rot="5400000">
              <a:off x="4543990" y="219316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4" name="Oval 483"/>
            <p:cNvSpPr/>
            <p:nvPr/>
          </p:nvSpPr>
          <p:spPr>
            <a:xfrm rot="5400000">
              <a:off x="4580165" y="1882845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6" name="Oval 485"/>
            <p:cNvSpPr/>
            <p:nvPr/>
          </p:nvSpPr>
          <p:spPr>
            <a:xfrm rot="5400000">
              <a:off x="5305958" y="2465474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9" name="Oval 488"/>
            <p:cNvSpPr/>
            <p:nvPr/>
          </p:nvSpPr>
          <p:spPr>
            <a:xfrm rot="5400000">
              <a:off x="3799547" y="18153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0" name="Oval 489"/>
            <p:cNvSpPr/>
            <p:nvPr/>
          </p:nvSpPr>
          <p:spPr>
            <a:xfrm rot="5400000">
              <a:off x="4917034" y="2816505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1" name="Oval 490"/>
            <p:cNvSpPr/>
            <p:nvPr/>
          </p:nvSpPr>
          <p:spPr>
            <a:xfrm rot="5400000">
              <a:off x="4800600" y="285761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2" name="Oval 491"/>
            <p:cNvSpPr/>
            <p:nvPr/>
          </p:nvSpPr>
          <p:spPr>
            <a:xfrm rot="5400000">
              <a:off x="3507668" y="16629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3" name="Oval 492"/>
            <p:cNvSpPr/>
            <p:nvPr/>
          </p:nvSpPr>
          <p:spPr>
            <a:xfrm rot="5400000">
              <a:off x="3041191" y="2029018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4" name="Oval 493"/>
            <p:cNvSpPr/>
            <p:nvPr/>
          </p:nvSpPr>
          <p:spPr>
            <a:xfrm rot="5400000">
              <a:off x="3923905" y="15105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5" name="Oval 494"/>
            <p:cNvSpPr/>
            <p:nvPr/>
          </p:nvSpPr>
          <p:spPr>
            <a:xfrm rot="5400000">
              <a:off x="3923905" y="15105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6" name="Oval 495"/>
            <p:cNvSpPr/>
            <p:nvPr/>
          </p:nvSpPr>
          <p:spPr>
            <a:xfrm rot="5400000">
              <a:off x="4790743" y="2297209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8" name="Oval 497"/>
            <p:cNvSpPr/>
            <p:nvPr/>
          </p:nvSpPr>
          <p:spPr>
            <a:xfrm rot="5400000">
              <a:off x="4104347" y="18153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9" name="Oval 498"/>
            <p:cNvSpPr/>
            <p:nvPr/>
          </p:nvSpPr>
          <p:spPr>
            <a:xfrm rot="5400000">
              <a:off x="4104347" y="18153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0" name="Oval 499"/>
            <p:cNvSpPr/>
            <p:nvPr/>
          </p:nvSpPr>
          <p:spPr>
            <a:xfrm rot="5400000">
              <a:off x="4104347" y="18153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1" name="Oval 500"/>
            <p:cNvSpPr/>
            <p:nvPr/>
          </p:nvSpPr>
          <p:spPr>
            <a:xfrm rot="5400000">
              <a:off x="3951947" y="19677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3" name="Oval 502"/>
            <p:cNvSpPr/>
            <p:nvPr/>
          </p:nvSpPr>
          <p:spPr>
            <a:xfrm rot="5400000">
              <a:off x="4256747" y="25011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4" name="Oval 503"/>
            <p:cNvSpPr/>
            <p:nvPr/>
          </p:nvSpPr>
          <p:spPr>
            <a:xfrm rot="5400000">
              <a:off x="4256747" y="25011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5" name="Oval 504"/>
            <p:cNvSpPr/>
            <p:nvPr/>
          </p:nvSpPr>
          <p:spPr>
            <a:xfrm rot="5400000">
              <a:off x="4208589" y="25011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6" name="Oval 505"/>
            <p:cNvSpPr/>
            <p:nvPr/>
          </p:nvSpPr>
          <p:spPr>
            <a:xfrm rot="5400000">
              <a:off x="4028147" y="2606635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5" name="Oval 514"/>
            <p:cNvSpPr/>
            <p:nvPr/>
          </p:nvSpPr>
          <p:spPr>
            <a:xfrm rot="5400000">
              <a:off x="3951947" y="27297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6" name="Oval 515"/>
            <p:cNvSpPr/>
            <p:nvPr/>
          </p:nvSpPr>
          <p:spPr>
            <a:xfrm rot="5400000">
              <a:off x="3647147" y="24249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3" name="Oval 522"/>
            <p:cNvSpPr/>
            <p:nvPr/>
          </p:nvSpPr>
          <p:spPr>
            <a:xfrm rot="5400000">
              <a:off x="4180547" y="2759035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4" name="Oval 523"/>
            <p:cNvSpPr/>
            <p:nvPr/>
          </p:nvSpPr>
          <p:spPr>
            <a:xfrm rot="5400000">
              <a:off x="4256747" y="27297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5" name="Oval 524"/>
            <p:cNvSpPr/>
            <p:nvPr/>
          </p:nvSpPr>
          <p:spPr>
            <a:xfrm rot="5400000">
              <a:off x="4256747" y="27297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6" name="Oval 525"/>
            <p:cNvSpPr/>
            <p:nvPr/>
          </p:nvSpPr>
          <p:spPr>
            <a:xfrm rot="5400000">
              <a:off x="4256747" y="27297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7" name="Oval 526"/>
            <p:cNvSpPr/>
            <p:nvPr/>
          </p:nvSpPr>
          <p:spPr>
            <a:xfrm rot="5400000">
              <a:off x="4104347" y="2882127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8" name="Oval 527"/>
            <p:cNvSpPr/>
            <p:nvPr/>
          </p:nvSpPr>
          <p:spPr>
            <a:xfrm rot="5400000">
              <a:off x="4648200" y="34290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9" name="Oval 528"/>
            <p:cNvSpPr/>
            <p:nvPr/>
          </p:nvSpPr>
          <p:spPr>
            <a:xfrm rot="5400000">
              <a:off x="3581400" y="35814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24" name="Straight Arrow Connector 1023"/>
            <p:cNvCxnSpPr>
              <a:stCxn id="5" idx="1"/>
            </p:cNvCxnSpPr>
            <p:nvPr/>
          </p:nvCxnSpPr>
          <p:spPr>
            <a:xfrm flipH="1" flipV="1">
              <a:off x="2199347" y="3025735"/>
              <a:ext cx="4787240" cy="92237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4" name="Straight Arrow Connector 533"/>
            <p:cNvCxnSpPr>
              <a:stCxn id="5" idx="1"/>
            </p:cNvCxnSpPr>
            <p:nvPr/>
          </p:nvCxnSpPr>
          <p:spPr>
            <a:xfrm flipH="1" flipV="1">
              <a:off x="2313648" y="2373410"/>
              <a:ext cx="4672939" cy="157470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7" name="Straight Arrow Connector 536"/>
            <p:cNvCxnSpPr>
              <a:stCxn id="5" idx="1"/>
            </p:cNvCxnSpPr>
            <p:nvPr/>
          </p:nvCxnSpPr>
          <p:spPr>
            <a:xfrm flipH="1" flipV="1">
              <a:off x="2247900" y="1447800"/>
              <a:ext cx="4738687" cy="250031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0" name="Straight Arrow Connector 539"/>
            <p:cNvCxnSpPr>
              <a:stCxn id="5" idx="1"/>
            </p:cNvCxnSpPr>
            <p:nvPr/>
          </p:nvCxnSpPr>
          <p:spPr>
            <a:xfrm flipH="1" flipV="1">
              <a:off x="4656366" y="1967728"/>
              <a:ext cx="2330221" cy="198038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3" name="Straight Arrow Connector 542"/>
            <p:cNvCxnSpPr>
              <a:stCxn id="5" idx="1"/>
            </p:cNvCxnSpPr>
            <p:nvPr/>
          </p:nvCxnSpPr>
          <p:spPr>
            <a:xfrm flipH="1" flipV="1">
              <a:off x="5676900" y="1920946"/>
              <a:ext cx="1309687" cy="202716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6" name="Straight Arrow Connector 545"/>
            <p:cNvCxnSpPr>
              <a:stCxn id="5" idx="1"/>
            </p:cNvCxnSpPr>
            <p:nvPr/>
          </p:nvCxnSpPr>
          <p:spPr>
            <a:xfrm flipH="1" flipV="1">
              <a:off x="3643430" y="3110028"/>
              <a:ext cx="3343157" cy="83808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0" name="Oval 549"/>
            <p:cNvSpPr/>
            <p:nvPr/>
          </p:nvSpPr>
          <p:spPr>
            <a:xfrm rot="5400000">
              <a:off x="5257800" y="26289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1" name="Oval 550"/>
            <p:cNvSpPr/>
            <p:nvPr/>
          </p:nvSpPr>
          <p:spPr>
            <a:xfrm rot="5400000">
              <a:off x="5562600" y="27432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2" name="Oval 551"/>
            <p:cNvSpPr/>
            <p:nvPr/>
          </p:nvSpPr>
          <p:spPr>
            <a:xfrm rot="5400000">
              <a:off x="5562600" y="27432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3" name="Oval 552"/>
            <p:cNvSpPr/>
            <p:nvPr/>
          </p:nvSpPr>
          <p:spPr>
            <a:xfrm rot="5400000">
              <a:off x="5514442" y="27432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4" name="Oval 553"/>
            <p:cNvSpPr/>
            <p:nvPr/>
          </p:nvSpPr>
          <p:spPr>
            <a:xfrm rot="5400000">
              <a:off x="5562600" y="26670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5" name="Oval 554"/>
            <p:cNvSpPr/>
            <p:nvPr/>
          </p:nvSpPr>
          <p:spPr>
            <a:xfrm rot="5400000">
              <a:off x="5562600" y="26670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6" name="Oval 555"/>
            <p:cNvSpPr/>
            <p:nvPr/>
          </p:nvSpPr>
          <p:spPr>
            <a:xfrm rot="5400000">
              <a:off x="5562600" y="26670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7" name="Oval 556"/>
            <p:cNvSpPr/>
            <p:nvPr/>
          </p:nvSpPr>
          <p:spPr>
            <a:xfrm rot="5400000">
              <a:off x="5382158" y="26670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8" name="Oval 557"/>
            <p:cNvSpPr/>
            <p:nvPr/>
          </p:nvSpPr>
          <p:spPr>
            <a:xfrm rot="5400000">
              <a:off x="5382158" y="26670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9" name="Oval 558"/>
            <p:cNvSpPr/>
            <p:nvPr/>
          </p:nvSpPr>
          <p:spPr>
            <a:xfrm rot="5400000">
              <a:off x="5334000" y="26670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0" name="Oval 559"/>
            <p:cNvSpPr/>
            <p:nvPr/>
          </p:nvSpPr>
          <p:spPr>
            <a:xfrm rot="5400000">
              <a:off x="5410200" y="2467708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1" name="Oval 560"/>
            <p:cNvSpPr/>
            <p:nvPr/>
          </p:nvSpPr>
          <p:spPr>
            <a:xfrm rot="5400000">
              <a:off x="5486400" y="24384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2" name="Oval 561"/>
            <p:cNvSpPr/>
            <p:nvPr/>
          </p:nvSpPr>
          <p:spPr>
            <a:xfrm rot="5400000">
              <a:off x="5486400" y="24384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3" name="Oval 562"/>
            <p:cNvSpPr/>
            <p:nvPr/>
          </p:nvSpPr>
          <p:spPr>
            <a:xfrm rot="5400000">
              <a:off x="5486400" y="24384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4" name="Oval 563"/>
            <p:cNvSpPr/>
            <p:nvPr/>
          </p:nvSpPr>
          <p:spPr>
            <a:xfrm rot="5400000">
              <a:off x="5334000" y="25908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5" name="Oval 564"/>
            <p:cNvSpPr/>
            <p:nvPr/>
          </p:nvSpPr>
          <p:spPr>
            <a:xfrm rot="5400000">
              <a:off x="5562600" y="2620108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6" name="Oval 565"/>
            <p:cNvSpPr/>
            <p:nvPr/>
          </p:nvSpPr>
          <p:spPr>
            <a:xfrm rot="5400000">
              <a:off x="5638800" y="25908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7" name="Oval 566"/>
            <p:cNvSpPr/>
            <p:nvPr/>
          </p:nvSpPr>
          <p:spPr>
            <a:xfrm rot="5400000">
              <a:off x="5638800" y="25908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8" name="Oval 567"/>
            <p:cNvSpPr/>
            <p:nvPr/>
          </p:nvSpPr>
          <p:spPr>
            <a:xfrm rot="5400000">
              <a:off x="5638800" y="25908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9" name="Oval 568"/>
            <p:cNvSpPr/>
            <p:nvPr/>
          </p:nvSpPr>
          <p:spPr>
            <a:xfrm rot="5400000">
              <a:off x="5486400" y="27432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0" name="Oval 569"/>
            <p:cNvSpPr/>
            <p:nvPr/>
          </p:nvSpPr>
          <p:spPr>
            <a:xfrm rot="5400000">
              <a:off x="5562600" y="22479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1" name="Oval 570"/>
            <p:cNvSpPr/>
            <p:nvPr/>
          </p:nvSpPr>
          <p:spPr>
            <a:xfrm rot="5400000">
              <a:off x="5867400" y="23622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2" name="Oval 571"/>
            <p:cNvSpPr/>
            <p:nvPr/>
          </p:nvSpPr>
          <p:spPr>
            <a:xfrm rot="5400000">
              <a:off x="5867400" y="23622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3" name="Oval 572"/>
            <p:cNvSpPr/>
            <p:nvPr/>
          </p:nvSpPr>
          <p:spPr>
            <a:xfrm rot="5400000">
              <a:off x="5819242" y="23622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4" name="Oval 573"/>
            <p:cNvSpPr/>
            <p:nvPr/>
          </p:nvSpPr>
          <p:spPr>
            <a:xfrm rot="5400000">
              <a:off x="5867400" y="22860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5" name="Oval 574"/>
            <p:cNvSpPr/>
            <p:nvPr/>
          </p:nvSpPr>
          <p:spPr>
            <a:xfrm rot="5400000">
              <a:off x="5867400" y="22860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6" name="Oval 575"/>
            <p:cNvSpPr/>
            <p:nvPr/>
          </p:nvSpPr>
          <p:spPr>
            <a:xfrm rot="5400000">
              <a:off x="5867400" y="22860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7" name="Oval 576"/>
            <p:cNvSpPr/>
            <p:nvPr/>
          </p:nvSpPr>
          <p:spPr>
            <a:xfrm rot="5400000">
              <a:off x="5686958" y="22860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8" name="Oval 577"/>
            <p:cNvSpPr/>
            <p:nvPr/>
          </p:nvSpPr>
          <p:spPr>
            <a:xfrm rot="5400000">
              <a:off x="5686958" y="22860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9" name="Oval 578"/>
            <p:cNvSpPr/>
            <p:nvPr/>
          </p:nvSpPr>
          <p:spPr>
            <a:xfrm rot="5400000">
              <a:off x="5638800" y="22860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0" name="Oval 579"/>
            <p:cNvSpPr/>
            <p:nvPr/>
          </p:nvSpPr>
          <p:spPr>
            <a:xfrm rot="5400000">
              <a:off x="5715000" y="2086708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1" name="Oval 580"/>
            <p:cNvSpPr/>
            <p:nvPr/>
          </p:nvSpPr>
          <p:spPr>
            <a:xfrm rot="5400000">
              <a:off x="5791200" y="20574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2" name="Oval 581"/>
            <p:cNvSpPr/>
            <p:nvPr/>
          </p:nvSpPr>
          <p:spPr>
            <a:xfrm rot="5400000">
              <a:off x="5791200" y="20574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3" name="Oval 582"/>
            <p:cNvSpPr/>
            <p:nvPr/>
          </p:nvSpPr>
          <p:spPr>
            <a:xfrm rot="5400000">
              <a:off x="5791200" y="20574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4" name="Oval 583"/>
            <p:cNvSpPr/>
            <p:nvPr/>
          </p:nvSpPr>
          <p:spPr>
            <a:xfrm rot="5400000">
              <a:off x="5638800" y="22098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5" name="Oval 584"/>
            <p:cNvSpPr/>
            <p:nvPr/>
          </p:nvSpPr>
          <p:spPr>
            <a:xfrm rot="5400000">
              <a:off x="5867400" y="2239108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6" name="Oval 585"/>
            <p:cNvSpPr/>
            <p:nvPr/>
          </p:nvSpPr>
          <p:spPr>
            <a:xfrm rot="5400000">
              <a:off x="5943600" y="22098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7" name="Oval 586"/>
            <p:cNvSpPr/>
            <p:nvPr/>
          </p:nvSpPr>
          <p:spPr>
            <a:xfrm rot="5400000">
              <a:off x="5943600" y="22098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8" name="Oval 587"/>
            <p:cNvSpPr/>
            <p:nvPr/>
          </p:nvSpPr>
          <p:spPr>
            <a:xfrm rot="5400000">
              <a:off x="5943600" y="22098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9" name="Oval 588"/>
            <p:cNvSpPr/>
            <p:nvPr/>
          </p:nvSpPr>
          <p:spPr>
            <a:xfrm rot="5400000">
              <a:off x="5791200" y="2362200"/>
              <a:ext cx="76200" cy="7620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0" name="Oval 589"/>
            <p:cNvSpPr/>
            <p:nvPr/>
          </p:nvSpPr>
          <p:spPr>
            <a:xfrm rot="5400000">
              <a:off x="5572075" y="2495450"/>
              <a:ext cx="57250" cy="5725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1" name="Oval 590"/>
            <p:cNvSpPr/>
            <p:nvPr/>
          </p:nvSpPr>
          <p:spPr>
            <a:xfrm rot="5400000">
              <a:off x="5876875" y="2609750"/>
              <a:ext cx="57250" cy="5725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2" name="Oval 591"/>
            <p:cNvSpPr/>
            <p:nvPr/>
          </p:nvSpPr>
          <p:spPr>
            <a:xfrm rot="5400000">
              <a:off x="5876875" y="2609750"/>
              <a:ext cx="57250" cy="5725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3" name="Oval 592"/>
            <p:cNvSpPr/>
            <p:nvPr/>
          </p:nvSpPr>
          <p:spPr>
            <a:xfrm rot="5400000">
              <a:off x="5828717" y="2609750"/>
              <a:ext cx="57250" cy="5725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" name="Oval 593"/>
            <p:cNvSpPr/>
            <p:nvPr/>
          </p:nvSpPr>
          <p:spPr>
            <a:xfrm rot="5400000">
              <a:off x="5876875" y="2533550"/>
              <a:ext cx="57250" cy="5725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5" name="Oval 594"/>
            <p:cNvSpPr/>
            <p:nvPr/>
          </p:nvSpPr>
          <p:spPr>
            <a:xfrm rot="5400000">
              <a:off x="5876875" y="2533550"/>
              <a:ext cx="57250" cy="5725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6" name="Oval 595"/>
            <p:cNvSpPr/>
            <p:nvPr/>
          </p:nvSpPr>
          <p:spPr>
            <a:xfrm rot="5400000">
              <a:off x="5876875" y="2533550"/>
              <a:ext cx="57250" cy="5725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7" name="Oval 596"/>
            <p:cNvSpPr/>
            <p:nvPr/>
          </p:nvSpPr>
          <p:spPr>
            <a:xfrm rot="5400000">
              <a:off x="5696433" y="2533550"/>
              <a:ext cx="57250" cy="5725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8" name="Oval 597"/>
            <p:cNvSpPr/>
            <p:nvPr/>
          </p:nvSpPr>
          <p:spPr>
            <a:xfrm rot="5400000">
              <a:off x="5696433" y="2533550"/>
              <a:ext cx="57250" cy="5725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9" name="Oval 598"/>
            <p:cNvSpPr/>
            <p:nvPr/>
          </p:nvSpPr>
          <p:spPr>
            <a:xfrm rot="5400000">
              <a:off x="5648275" y="2533550"/>
              <a:ext cx="57250" cy="5725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0" name="Oval 599"/>
            <p:cNvSpPr/>
            <p:nvPr/>
          </p:nvSpPr>
          <p:spPr>
            <a:xfrm rot="5400000">
              <a:off x="5724475" y="2334258"/>
              <a:ext cx="57250" cy="5725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1" name="Oval 600"/>
            <p:cNvSpPr/>
            <p:nvPr/>
          </p:nvSpPr>
          <p:spPr>
            <a:xfrm rot="5400000">
              <a:off x="5800675" y="2304950"/>
              <a:ext cx="57250" cy="5725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2" name="Oval 601"/>
            <p:cNvSpPr/>
            <p:nvPr/>
          </p:nvSpPr>
          <p:spPr>
            <a:xfrm rot="5400000">
              <a:off x="5800675" y="2304950"/>
              <a:ext cx="57250" cy="5725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3" name="Oval 602"/>
            <p:cNvSpPr/>
            <p:nvPr/>
          </p:nvSpPr>
          <p:spPr>
            <a:xfrm rot="5400000">
              <a:off x="5800675" y="2304950"/>
              <a:ext cx="57250" cy="5725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4" name="Oval 603"/>
            <p:cNvSpPr/>
            <p:nvPr/>
          </p:nvSpPr>
          <p:spPr>
            <a:xfrm rot="5400000">
              <a:off x="5648275" y="2457350"/>
              <a:ext cx="57250" cy="5725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5" name="Oval 604"/>
            <p:cNvSpPr/>
            <p:nvPr/>
          </p:nvSpPr>
          <p:spPr>
            <a:xfrm rot="5400000">
              <a:off x="5876875" y="2486658"/>
              <a:ext cx="57250" cy="5725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6" name="Oval 605"/>
            <p:cNvSpPr/>
            <p:nvPr/>
          </p:nvSpPr>
          <p:spPr>
            <a:xfrm rot="5400000">
              <a:off x="5953075" y="2457350"/>
              <a:ext cx="57250" cy="5725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7" name="Oval 606"/>
            <p:cNvSpPr/>
            <p:nvPr/>
          </p:nvSpPr>
          <p:spPr>
            <a:xfrm rot="5400000">
              <a:off x="5953075" y="2457350"/>
              <a:ext cx="57250" cy="5725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8" name="Oval 607"/>
            <p:cNvSpPr/>
            <p:nvPr/>
          </p:nvSpPr>
          <p:spPr>
            <a:xfrm rot="5400000">
              <a:off x="5953075" y="2457350"/>
              <a:ext cx="57250" cy="5725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9" name="Oval 608"/>
            <p:cNvSpPr/>
            <p:nvPr/>
          </p:nvSpPr>
          <p:spPr>
            <a:xfrm rot="5400000">
              <a:off x="5800675" y="2609750"/>
              <a:ext cx="57250" cy="57250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0" name="Oval 609"/>
            <p:cNvSpPr/>
            <p:nvPr/>
          </p:nvSpPr>
          <p:spPr>
            <a:xfrm rot="5400000">
              <a:off x="5330730" y="2732421"/>
              <a:ext cx="69273" cy="69273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1" name="Oval 610"/>
            <p:cNvSpPr/>
            <p:nvPr/>
          </p:nvSpPr>
          <p:spPr>
            <a:xfrm rot="5400000">
              <a:off x="5635530" y="2846721"/>
              <a:ext cx="69273" cy="69273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2" name="Oval 611"/>
            <p:cNvSpPr/>
            <p:nvPr/>
          </p:nvSpPr>
          <p:spPr>
            <a:xfrm rot="5400000">
              <a:off x="5635530" y="2846721"/>
              <a:ext cx="69273" cy="69273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3" name="Oval 612"/>
            <p:cNvSpPr/>
            <p:nvPr/>
          </p:nvSpPr>
          <p:spPr>
            <a:xfrm rot="5400000">
              <a:off x="5587372" y="2846721"/>
              <a:ext cx="69273" cy="69273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4" name="Oval 613"/>
            <p:cNvSpPr/>
            <p:nvPr/>
          </p:nvSpPr>
          <p:spPr>
            <a:xfrm rot="5400000">
              <a:off x="5635530" y="2770521"/>
              <a:ext cx="69273" cy="69273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" name="Oval 614"/>
            <p:cNvSpPr/>
            <p:nvPr/>
          </p:nvSpPr>
          <p:spPr>
            <a:xfrm rot="5400000">
              <a:off x="5635530" y="2770521"/>
              <a:ext cx="69273" cy="69273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6" name="Oval 615"/>
            <p:cNvSpPr/>
            <p:nvPr/>
          </p:nvSpPr>
          <p:spPr>
            <a:xfrm rot="5400000">
              <a:off x="5635530" y="2770521"/>
              <a:ext cx="69273" cy="69273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7" name="Oval 616"/>
            <p:cNvSpPr/>
            <p:nvPr/>
          </p:nvSpPr>
          <p:spPr>
            <a:xfrm rot="5400000">
              <a:off x="5455088" y="2770521"/>
              <a:ext cx="69273" cy="69273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8" name="Oval 617"/>
            <p:cNvSpPr/>
            <p:nvPr/>
          </p:nvSpPr>
          <p:spPr>
            <a:xfrm rot="5400000">
              <a:off x="5455088" y="2770521"/>
              <a:ext cx="69273" cy="69273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9" name="Oval 618"/>
            <p:cNvSpPr/>
            <p:nvPr/>
          </p:nvSpPr>
          <p:spPr>
            <a:xfrm rot="5400000">
              <a:off x="5406930" y="2770521"/>
              <a:ext cx="69273" cy="69273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0" name="Oval 619"/>
            <p:cNvSpPr/>
            <p:nvPr/>
          </p:nvSpPr>
          <p:spPr>
            <a:xfrm rot="5400000">
              <a:off x="5483130" y="2571229"/>
              <a:ext cx="69273" cy="69273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1" name="Oval 620"/>
            <p:cNvSpPr/>
            <p:nvPr/>
          </p:nvSpPr>
          <p:spPr>
            <a:xfrm rot="5400000">
              <a:off x="5559330" y="2541921"/>
              <a:ext cx="69273" cy="69273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2" name="Oval 621"/>
            <p:cNvSpPr/>
            <p:nvPr/>
          </p:nvSpPr>
          <p:spPr>
            <a:xfrm rot="5400000">
              <a:off x="5559330" y="2541921"/>
              <a:ext cx="69273" cy="69273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3" name="Oval 622"/>
            <p:cNvSpPr/>
            <p:nvPr/>
          </p:nvSpPr>
          <p:spPr>
            <a:xfrm rot="5400000">
              <a:off x="5559330" y="2541921"/>
              <a:ext cx="69273" cy="69273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4" name="Oval 623"/>
            <p:cNvSpPr/>
            <p:nvPr/>
          </p:nvSpPr>
          <p:spPr>
            <a:xfrm rot="5400000">
              <a:off x="5406930" y="2694321"/>
              <a:ext cx="69273" cy="69273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5" name="Oval 624"/>
            <p:cNvSpPr/>
            <p:nvPr/>
          </p:nvSpPr>
          <p:spPr>
            <a:xfrm rot="5400000">
              <a:off x="5635530" y="2723629"/>
              <a:ext cx="69273" cy="69273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6" name="Oval 625"/>
            <p:cNvSpPr/>
            <p:nvPr/>
          </p:nvSpPr>
          <p:spPr>
            <a:xfrm rot="5400000">
              <a:off x="5711730" y="2694321"/>
              <a:ext cx="69273" cy="69273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7" name="Oval 626"/>
            <p:cNvSpPr/>
            <p:nvPr/>
          </p:nvSpPr>
          <p:spPr>
            <a:xfrm rot="5400000">
              <a:off x="5711730" y="2694321"/>
              <a:ext cx="69273" cy="69273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8" name="Oval 627"/>
            <p:cNvSpPr/>
            <p:nvPr/>
          </p:nvSpPr>
          <p:spPr>
            <a:xfrm rot="5400000">
              <a:off x="5711730" y="2694321"/>
              <a:ext cx="69273" cy="69273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9" name="Oval 628"/>
            <p:cNvSpPr/>
            <p:nvPr/>
          </p:nvSpPr>
          <p:spPr>
            <a:xfrm rot="5400000">
              <a:off x="5559330" y="2846721"/>
              <a:ext cx="69273" cy="69273"/>
            </a:xfrm>
            <a:prstGeom prst="ellipse">
              <a:avLst/>
            </a:prstGeom>
            <a:solidFill>
              <a:srgbClr val="00B050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8" name="TextBox 1037"/>
            <p:cNvSpPr txBox="1"/>
            <p:nvPr/>
          </p:nvSpPr>
          <p:spPr>
            <a:xfrm>
              <a:off x="1524000" y="4191000"/>
              <a:ext cx="4876800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The AHC is a regional planning framework that houses </a:t>
              </a:r>
              <a:r>
                <a:rPr lang="en-US" sz="1600"/>
                <a:t>the Multi-State Fleet </a:t>
              </a:r>
              <a:r>
                <a:rPr lang="en-US" sz="1600" dirty="0"/>
                <a:t>Response Working Group which has members across the country</a:t>
              </a:r>
              <a:r>
                <a:rPr lang="en-US" sz="1600"/>
                <a:t>, produces </a:t>
              </a:r>
              <a:r>
                <a:rPr lang="en-US" sz="1600" dirty="0"/>
                <a:t>national solutions, partnerships &amp; information sharing products to support expedited fleet movement across state lines, coordination with states, and rapid critical infrastructure restoration and resiliency,</a:t>
              </a: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A1C56758-9B2D-4ECD-BA1B-930048794E03}" type="slidenum">
              <a:rPr lang="en-US" smtClean="0"/>
              <a:t>9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762000" y="6448425"/>
            <a:ext cx="1447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1/6/2016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4294967295"/>
          </p:nvPr>
        </p:nvSpPr>
        <p:spPr>
          <a:xfrm>
            <a:off x="2819400" y="6448425"/>
            <a:ext cx="34290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2016 Fleet Response Working Group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2843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8582</TotalTime>
  <Words>1494</Words>
  <Application>Microsoft Macintosh PowerPoint</Application>
  <PresentationFormat>On-screen Show (4:3)</PresentationFormat>
  <Paragraphs>288</Paragraphs>
  <Slides>20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 Overview 1/11/2017</vt:lpstr>
      <vt:lpstr>Presenter</vt:lpstr>
      <vt:lpstr>Today’s Topics</vt:lpstr>
      <vt:lpstr>All Hazards Consortium</vt:lpstr>
      <vt:lpstr>What Does AHC Do?</vt:lpstr>
      <vt:lpstr>AHC’s Trusted Public/Private  Operational Framework</vt:lpstr>
      <vt:lpstr>The Role of the Framework</vt:lpstr>
      <vt:lpstr>The Role of the FRWG</vt:lpstr>
      <vt:lpstr>National Members/Products Regional Planning/Exercises</vt:lpstr>
      <vt:lpstr>Multi-Sector Areas of Focus</vt:lpstr>
      <vt:lpstr>Testbed Project</vt:lpstr>
      <vt:lpstr>Geo-Collaboration of Data For Faster Decision Making &amp; Situational Awareness</vt:lpstr>
      <vt:lpstr>PowerPoint Presentation</vt:lpstr>
      <vt:lpstr>Improving Resiliency w/Better Data</vt:lpstr>
      <vt:lpstr>Solution Methodology </vt:lpstr>
      <vt:lpstr>Use Case Methodology </vt:lpstr>
      <vt:lpstr>Need for Better Data For Decision Makers</vt:lpstr>
      <vt:lpstr>3DM Initiative Process</vt:lpstr>
      <vt:lpstr>Contact Information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Moran</dc:creator>
  <cp:lastModifiedBy>Karen Moe</cp:lastModifiedBy>
  <cp:revision>207</cp:revision>
  <cp:lastPrinted>2015-01-08T19:17:44Z</cp:lastPrinted>
  <dcterms:created xsi:type="dcterms:W3CDTF">2013-12-12T15:00:56Z</dcterms:created>
  <dcterms:modified xsi:type="dcterms:W3CDTF">2017-02-24T17:23:08Z</dcterms:modified>
</cp:coreProperties>
</file>